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27" r:id="rId2"/>
    <p:sldId id="1354" r:id="rId3"/>
    <p:sldId id="1355" r:id="rId4"/>
    <p:sldId id="1356" r:id="rId5"/>
    <p:sldId id="1346" r:id="rId6"/>
    <p:sldId id="1307" r:id="rId7"/>
    <p:sldId id="1347" r:id="rId8"/>
    <p:sldId id="1321" r:id="rId9"/>
    <p:sldId id="1308" r:id="rId10"/>
    <p:sldId id="1329" r:id="rId11"/>
    <p:sldId id="1348" r:id="rId12"/>
    <p:sldId id="1349" r:id="rId13"/>
    <p:sldId id="1350" r:id="rId14"/>
    <p:sldId id="1351" r:id="rId15"/>
    <p:sldId id="1330" r:id="rId16"/>
    <p:sldId id="1352" r:id="rId17"/>
    <p:sldId id="1353" r:id="rId18"/>
    <p:sldId id="1319" r:id="rId19"/>
    <p:sldId id="1323" r:id="rId20"/>
    <p:sldId id="1322" r:id="rId21"/>
    <p:sldId id="1318" r:id="rId22"/>
    <p:sldId id="1324" r:id="rId23"/>
    <p:sldId id="1341" r:id="rId24"/>
    <p:sldId id="1338" r:id="rId25"/>
  </p:sldIdLst>
  <p:sldSz cx="12192000" cy="6858000"/>
  <p:notesSz cx="6858000" cy="9144000"/>
  <p:defaultTextStyle>
    <a:defPPr>
      <a:defRPr lang="en-US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9288"/>
    <a:srgbClr val="E2E2E2"/>
    <a:srgbClr val="62E7FF"/>
    <a:srgbClr val="EBEAE8"/>
    <a:srgbClr val="DADADA"/>
    <a:srgbClr val="E1295A"/>
    <a:srgbClr val="D0D0D0"/>
    <a:srgbClr val="505358"/>
    <a:srgbClr val="4DBE03"/>
    <a:srgbClr val="139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1" autoAdjust="0"/>
    <p:restoredTop sz="97865" autoAdjust="0"/>
  </p:normalViewPr>
  <p:slideViewPr>
    <p:cSldViewPr snapToGrid="0" snapToObjects="1">
      <p:cViewPr varScale="1">
        <p:scale>
          <a:sx n="76" d="100"/>
          <a:sy n="76" d="100"/>
        </p:scale>
        <p:origin x="120" y="6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658A7-05CF-5E40-B18D-F7C42D11219D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FA32B-0DCD-B448-8B17-A03B8E63728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59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28C69-EAC9-CF40-83A4-61714555DCD4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C3898-AFF7-6245-8B5C-06211330E49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4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C3898-AFF7-6245-8B5C-06211330E49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76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C3898-AFF7-6245-8B5C-06211330E49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07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C3898-AFF7-6245-8B5C-06211330E49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5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7" y="365125"/>
            <a:ext cx="10515600" cy="594083"/>
          </a:xfrm>
          <a:prstGeom prst="rect">
            <a:avLst/>
          </a:prstGeom>
        </p:spPr>
        <p:txBody>
          <a:bodyPr lIns="91432" tIns="45718" rIns="91432" bIns="45718"/>
          <a:lstStyle>
            <a:lvl1pPr>
              <a:defRPr lang="en-US" sz="3500" kern="1200" dirty="0">
                <a:solidFill>
                  <a:srgbClr val="505358"/>
                </a:solidFill>
                <a:latin typeface="Trebuchet MS" pitchFamily="34" charset="0"/>
                <a:ea typeface="+mn-ea"/>
                <a:cs typeface="Trebuchet MS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1592986" y="6443134"/>
            <a:ext cx="427345" cy="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5" rIns="121912" bIns="6095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50EF77-510F-1F4B-A472-7E1F1CF5A247}" type="slidenum">
              <a:rPr lang="en-GB" sz="8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Telefonica"/>
              </a:rPr>
              <a:pPr eaLnBrk="1" hangingPunct="1"/>
              <a:t>‹Nº›</a:t>
            </a:fld>
            <a:endParaRPr lang="en-GB" sz="800" dirty="0">
              <a:solidFill>
                <a:schemeClr val="bg1">
                  <a:lumMod val="50000"/>
                </a:schemeClr>
              </a:solidFill>
              <a:latin typeface="Trebuchet MS" pitchFamily="34" charset="0"/>
              <a:cs typeface="Telefonica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290287" y="6443134"/>
            <a:ext cx="10515600" cy="285913"/>
          </a:xfrm>
          <a:prstGeom prst="rect">
            <a:avLst/>
          </a:prstGeom>
        </p:spPr>
        <p:txBody>
          <a:bodyPr lIns="91432" tIns="45718" rIns="91432" bIns="45718"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00" kern="1200" dirty="0">
                <a:solidFill>
                  <a:srgbClr val="505358"/>
                </a:solidFill>
                <a:latin typeface="Telefonica Light"/>
                <a:ea typeface="+mn-ea"/>
                <a:cs typeface="Telefonica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" kern="12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ＭＳ Ｐゴシック" charset="0"/>
                <a:cs typeface="Telefonica"/>
              </a:rPr>
              <a:t>DAR </a:t>
            </a:r>
            <a:r>
              <a:rPr lang="en-US" sz="800" kern="1200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ＭＳ Ｐゴシック" charset="0"/>
                <a:cs typeface="Telefonica"/>
              </a:rPr>
              <a:t>cohorte</a:t>
            </a:r>
            <a:r>
              <a:rPr lang="en-US" sz="800" kern="12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ＭＳ Ｐゴシック" charset="0"/>
                <a:cs typeface="Telefonica"/>
              </a:rPr>
              <a:t> 2018-2019</a:t>
            </a:r>
          </a:p>
        </p:txBody>
      </p:sp>
    </p:spTree>
    <p:extLst>
      <p:ext uri="{BB962C8B-B14F-4D97-AF65-F5344CB8AC3E}">
        <p14:creationId xmlns:p14="http://schemas.microsoft.com/office/powerpoint/2010/main" val="367181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720" y="0"/>
            <a:ext cx="12180206" cy="6858000"/>
          </a:xfrm>
          <a:prstGeom prst="rect">
            <a:avLst/>
          </a:prstGeom>
          <a:solidFill>
            <a:srgbClr val="169288"/>
          </a:solidFill>
          <a:ln>
            <a:solidFill>
              <a:srgbClr val="16928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90287" y="1825625"/>
            <a:ext cx="10515600" cy="4351339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lang="en-US" sz="10000" b="0" i="0" kern="1200" dirty="0" smtClean="0">
                <a:solidFill>
                  <a:srgbClr val="FFFFFF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defRPr>
            </a:lvl1pPr>
            <a:lvl2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2pPr>
            <a:lvl3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3pPr>
            <a:lvl4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4pPr>
            <a:lvl5pPr>
              <a:defRPr lang="en-US" sz="1900" kern="1200" dirty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90287" y="6443134"/>
            <a:ext cx="10515600" cy="285913"/>
          </a:xfrm>
          <a:prstGeom prst="rect">
            <a:avLst/>
          </a:prstGeom>
        </p:spPr>
        <p:txBody>
          <a:bodyPr lIns="91432" tIns="45718" rIns="91432" bIns="45718"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00" kern="1200" dirty="0">
                <a:solidFill>
                  <a:srgbClr val="505358"/>
                </a:solidFill>
                <a:latin typeface="Telefonica Light"/>
                <a:ea typeface="+mn-ea"/>
                <a:cs typeface="Telefonica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" kern="1200" dirty="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Telefonica"/>
              </a:rPr>
              <a:t>DAR</a:t>
            </a:r>
            <a:r>
              <a:rPr lang="en-US" sz="800" kern="1200" baseline="0" dirty="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Telefonica"/>
              </a:rPr>
              <a:t>  </a:t>
            </a:r>
            <a:r>
              <a:rPr lang="en-US" sz="800" kern="1200" baseline="0" dirty="0" err="1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Telefonica"/>
              </a:rPr>
              <a:t>cohorte</a:t>
            </a:r>
            <a:r>
              <a:rPr lang="en-US" sz="800" kern="1200" baseline="0" dirty="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Telefonica"/>
              </a:rPr>
              <a:t> 2018-2019</a:t>
            </a:r>
            <a:endParaRPr lang="en-US" sz="800" kern="1200" dirty="0">
              <a:solidFill>
                <a:schemeClr val="bg1"/>
              </a:solidFill>
              <a:latin typeface="Trebuchet MS" pitchFamily="34" charset="0"/>
              <a:ea typeface="ＭＳ Ｐゴシック" charset="0"/>
              <a:cs typeface="Telefonica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1592986" y="6443134"/>
            <a:ext cx="427345" cy="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5" rIns="121912" bIns="6095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50EF77-510F-1F4B-A472-7E1F1CF5A247}" type="slidenum">
              <a:rPr lang="en-GB" sz="800">
                <a:solidFill>
                  <a:schemeClr val="bg1"/>
                </a:solidFill>
                <a:latin typeface="Trebuchet MS" pitchFamily="34" charset="0"/>
                <a:cs typeface="Telefonica"/>
              </a:rPr>
              <a:pPr eaLnBrk="1" hangingPunct="1"/>
              <a:t>‹Nº›</a:t>
            </a:fld>
            <a:endParaRPr lang="en-GB" sz="800" dirty="0">
              <a:solidFill>
                <a:schemeClr val="bg1"/>
              </a:solidFill>
              <a:latin typeface="Trebuchet MS" pitchFamily="34" charset="0"/>
              <a:cs typeface="Telefonica"/>
            </a:endParaRPr>
          </a:p>
        </p:txBody>
      </p:sp>
    </p:spTree>
    <p:extLst>
      <p:ext uri="{BB962C8B-B14F-4D97-AF65-F5344CB8AC3E}">
        <p14:creationId xmlns:p14="http://schemas.microsoft.com/office/powerpoint/2010/main" val="5112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/>
          <p:nvPr userDrawn="1"/>
        </p:nvSpPr>
        <p:spPr>
          <a:xfrm>
            <a:off x="-2720" y="0"/>
            <a:ext cx="12180206" cy="6858000"/>
          </a:xfrm>
          <a:prstGeom prst="rect">
            <a:avLst/>
          </a:prstGeom>
          <a:solidFill>
            <a:schemeClr val="accent2"/>
          </a:solidFill>
          <a:ln>
            <a:solidFill>
              <a:srgbClr val="16928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90287" y="1825625"/>
            <a:ext cx="10515600" cy="4351339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lang="en-US" sz="10000" b="0" i="0" kern="1200" dirty="0" smtClean="0">
                <a:solidFill>
                  <a:srgbClr val="FFFFFF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defRPr>
            </a:lvl1pPr>
            <a:lvl2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2pPr>
            <a:lvl3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3pPr>
            <a:lvl4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4pPr>
            <a:lvl5pPr>
              <a:defRPr lang="en-US" sz="1900" kern="1200" dirty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1592986" y="6443134"/>
            <a:ext cx="427345" cy="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5" rIns="121912" bIns="6095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50EF77-510F-1F4B-A472-7E1F1CF5A247}" type="slidenum">
              <a:rPr lang="en-GB" sz="800">
                <a:solidFill>
                  <a:schemeClr val="bg1"/>
                </a:solidFill>
                <a:latin typeface="Trebuchet MS" pitchFamily="34" charset="0"/>
                <a:cs typeface="Telefonica"/>
              </a:rPr>
              <a:pPr eaLnBrk="1" hangingPunct="1"/>
              <a:t>‹Nº›</a:t>
            </a:fld>
            <a:endParaRPr lang="en-GB" sz="800" dirty="0">
              <a:solidFill>
                <a:schemeClr val="bg1"/>
              </a:solidFill>
              <a:latin typeface="Trebuchet MS" pitchFamily="34" charset="0"/>
              <a:cs typeface="Telefonica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90287" y="6443134"/>
            <a:ext cx="10515600" cy="285913"/>
          </a:xfrm>
          <a:prstGeom prst="rect">
            <a:avLst/>
          </a:prstGeom>
        </p:spPr>
        <p:txBody>
          <a:bodyPr lIns="91432" tIns="45718" rIns="91432" bIns="45718"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00" kern="1200" dirty="0">
                <a:solidFill>
                  <a:srgbClr val="505358"/>
                </a:solidFill>
                <a:latin typeface="Telefonica Light"/>
                <a:ea typeface="+mn-ea"/>
                <a:cs typeface="Telefonica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" kern="1200" dirty="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Telefonica"/>
              </a:rPr>
              <a:t>DAR</a:t>
            </a:r>
            <a:r>
              <a:rPr lang="en-US" sz="800" kern="1200" baseline="0" dirty="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Telefonica"/>
              </a:rPr>
              <a:t>  </a:t>
            </a:r>
            <a:r>
              <a:rPr lang="en-US" sz="800" kern="1200" baseline="0" dirty="0" err="1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Telefonica"/>
              </a:rPr>
              <a:t>cohorte</a:t>
            </a:r>
            <a:r>
              <a:rPr lang="en-US" sz="800" kern="1200" baseline="0" dirty="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Telefonica"/>
              </a:rPr>
              <a:t> 2018-2019</a:t>
            </a:r>
            <a:endParaRPr lang="en-US" sz="800" kern="1200" dirty="0">
              <a:solidFill>
                <a:schemeClr val="bg1"/>
              </a:solidFill>
              <a:latin typeface="Trebuchet MS" pitchFamily="34" charset="0"/>
              <a:ea typeface="ＭＳ Ｐゴシック" charset="0"/>
              <a:cs typeface="Telefonica"/>
            </a:endParaRPr>
          </a:p>
        </p:txBody>
      </p:sp>
    </p:spTree>
    <p:extLst>
      <p:ext uri="{BB962C8B-B14F-4D97-AF65-F5344CB8AC3E}">
        <p14:creationId xmlns:p14="http://schemas.microsoft.com/office/powerpoint/2010/main" val="23865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/>
          <p:nvPr userDrawn="1"/>
        </p:nvSpPr>
        <p:spPr>
          <a:xfrm>
            <a:off x="-2720" y="0"/>
            <a:ext cx="12180206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0287" y="1825625"/>
            <a:ext cx="10515600" cy="4351339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lang="en-US" sz="10000" b="0" i="0" kern="1200" dirty="0" smtClean="0">
                <a:solidFill>
                  <a:srgbClr val="FFFFFF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defRPr>
            </a:lvl1pPr>
            <a:lvl2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2pPr>
            <a:lvl3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3pPr>
            <a:lvl4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4pPr>
            <a:lvl5pPr>
              <a:defRPr lang="en-US" sz="1900" kern="1200" dirty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1592986" y="6443134"/>
            <a:ext cx="427345" cy="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5" rIns="121912" bIns="6095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50EF77-510F-1F4B-A472-7E1F1CF5A247}" type="slidenum">
              <a:rPr lang="en-GB" sz="800">
                <a:solidFill>
                  <a:schemeClr val="bg1">
                    <a:lumMod val="85000"/>
                  </a:schemeClr>
                </a:solidFill>
                <a:latin typeface="Trebuchet MS" pitchFamily="34" charset="0"/>
                <a:cs typeface="Telefonica"/>
              </a:rPr>
              <a:pPr eaLnBrk="1" hangingPunct="1"/>
              <a:t>‹Nº›</a:t>
            </a:fld>
            <a:endParaRPr lang="en-GB" sz="800" dirty="0">
              <a:solidFill>
                <a:schemeClr val="bg1">
                  <a:lumMod val="85000"/>
                </a:schemeClr>
              </a:solidFill>
              <a:latin typeface="Trebuchet MS" pitchFamily="34" charset="0"/>
              <a:cs typeface="Telefonica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290287" y="6443134"/>
            <a:ext cx="10515600" cy="285913"/>
          </a:xfrm>
          <a:prstGeom prst="rect">
            <a:avLst/>
          </a:prstGeom>
        </p:spPr>
        <p:txBody>
          <a:bodyPr lIns="91432" tIns="45718" rIns="91432" bIns="45718"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00" kern="1200" dirty="0">
                <a:solidFill>
                  <a:srgbClr val="505358"/>
                </a:solidFill>
                <a:latin typeface="Telefonica Light"/>
                <a:ea typeface="+mn-ea"/>
                <a:cs typeface="Telefonica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" kern="1200" dirty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  <a:ea typeface="ＭＳ Ｐゴシック" charset="0"/>
                <a:cs typeface="Telefonica"/>
              </a:rPr>
              <a:t>DAR  </a:t>
            </a:r>
            <a:r>
              <a:rPr lang="en-US" sz="800" kern="1200" dirty="0" err="1">
                <a:solidFill>
                  <a:schemeClr val="bg1">
                    <a:lumMod val="85000"/>
                  </a:schemeClr>
                </a:solidFill>
                <a:latin typeface="Trebuchet MS" pitchFamily="34" charset="0"/>
                <a:ea typeface="ＭＳ Ｐゴシック" charset="0"/>
                <a:cs typeface="Telefonica"/>
              </a:rPr>
              <a:t>cohorte</a:t>
            </a:r>
            <a:r>
              <a:rPr lang="en-US" sz="800" kern="1200" dirty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  <a:ea typeface="ＭＳ Ｐゴシック" charset="0"/>
                <a:cs typeface="Telefonica"/>
              </a:rPr>
              <a:t> 2018-2019 </a:t>
            </a:r>
            <a:endParaRPr lang="en-US" sz="800" kern="1200" dirty="0">
              <a:solidFill>
                <a:schemeClr val="bg1">
                  <a:lumMod val="85000"/>
                </a:schemeClr>
              </a:solidFill>
              <a:latin typeface="Telefonica"/>
              <a:ea typeface="ＭＳ Ｐゴシック" charset="0"/>
              <a:cs typeface="Telefonica"/>
            </a:endParaRPr>
          </a:p>
        </p:txBody>
      </p:sp>
    </p:spTree>
    <p:extLst>
      <p:ext uri="{BB962C8B-B14F-4D97-AF65-F5344CB8AC3E}">
        <p14:creationId xmlns:p14="http://schemas.microsoft.com/office/powerpoint/2010/main" val="165654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tipo03_Artboard 10 copy 6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533" y="-40528"/>
            <a:ext cx="12376088" cy="696155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0287" y="1825625"/>
            <a:ext cx="10515600" cy="4351339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lang="en-US" sz="10000" b="0" i="0" kern="1200" dirty="0" smtClean="0">
                <a:solidFill>
                  <a:srgbClr val="505358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defRPr>
            </a:lvl1pPr>
            <a:lvl2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2pPr>
            <a:lvl3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3pPr>
            <a:lvl4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4pPr>
            <a:lvl5pPr>
              <a:defRPr lang="en-US" sz="1900" kern="1200" dirty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1592986" y="6443134"/>
            <a:ext cx="427345" cy="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5" rIns="121912" bIns="6095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50EF77-510F-1F4B-A472-7E1F1CF5A247}" type="slidenum">
              <a:rPr lang="en-GB" sz="8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Telefonica"/>
              </a:rPr>
              <a:pPr eaLnBrk="1" hangingPunct="1"/>
              <a:t>‹Nº›</a:t>
            </a:fld>
            <a:endParaRPr lang="en-GB" sz="800" dirty="0">
              <a:solidFill>
                <a:schemeClr val="bg1">
                  <a:lumMod val="50000"/>
                </a:schemeClr>
              </a:solidFill>
              <a:latin typeface="Trebuchet MS" pitchFamily="34" charset="0"/>
              <a:cs typeface="Telefonica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90287" y="6443134"/>
            <a:ext cx="10515600" cy="285913"/>
          </a:xfrm>
          <a:prstGeom prst="rect">
            <a:avLst/>
          </a:prstGeom>
        </p:spPr>
        <p:txBody>
          <a:bodyPr lIns="91432" tIns="45718" rIns="91432" bIns="45718"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00" kern="1200" dirty="0">
                <a:solidFill>
                  <a:srgbClr val="505358"/>
                </a:solidFill>
                <a:latin typeface="Telefonica Light"/>
                <a:ea typeface="+mn-ea"/>
                <a:cs typeface="Telefonica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" kern="12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ＭＳ Ｐゴシック" charset="0"/>
                <a:cs typeface="Telefonica"/>
              </a:rPr>
              <a:t>DAR  </a:t>
            </a:r>
            <a:r>
              <a:rPr lang="en-US" sz="800" kern="1200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ＭＳ Ｐゴシック" charset="0"/>
                <a:cs typeface="Telefonica"/>
              </a:rPr>
              <a:t>cohorte</a:t>
            </a:r>
            <a:r>
              <a:rPr lang="en-US" sz="800" kern="12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ＭＳ Ｐゴシック" charset="0"/>
                <a:cs typeface="Telefonica"/>
              </a:rPr>
              <a:t> 2018-2019</a:t>
            </a:r>
          </a:p>
        </p:txBody>
      </p:sp>
    </p:spTree>
    <p:extLst>
      <p:ext uri="{BB962C8B-B14F-4D97-AF65-F5344CB8AC3E}">
        <p14:creationId xmlns:p14="http://schemas.microsoft.com/office/powerpoint/2010/main" val="161976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90287" y="1825625"/>
            <a:ext cx="10515600" cy="4351339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lang="en-US" sz="10000" b="0" i="0" kern="1200" dirty="0" smtClean="0">
                <a:solidFill>
                  <a:srgbClr val="505358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</a:defRPr>
            </a:lvl1pPr>
            <a:lvl2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2pPr>
            <a:lvl3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3pPr>
            <a:lvl4pPr>
              <a:defRPr lang="en-US" sz="1900" kern="1200" dirty="0" smtClean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4pPr>
            <a:lvl5pPr>
              <a:defRPr lang="en-US" sz="1900" kern="1200" dirty="0">
                <a:solidFill>
                  <a:srgbClr val="FFFFFF"/>
                </a:solidFill>
                <a:latin typeface="Telefonica Light"/>
                <a:ea typeface="Telefonica Light" charset="0"/>
                <a:cs typeface="Telefon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11592986" y="6443134"/>
            <a:ext cx="427345" cy="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5" rIns="121912" bIns="6095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50EF77-510F-1F4B-A472-7E1F1CF5A247}" type="slidenum">
              <a:rPr lang="en-GB" sz="80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cs typeface="Telefonica"/>
              </a:rPr>
              <a:pPr eaLnBrk="1" hangingPunct="1"/>
              <a:t>‹Nº›</a:t>
            </a:fld>
            <a:endParaRPr lang="en-GB" sz="800" dirty="0">
              <a:solidFill>
                <a:schemeClr val="bg1">
                  <a:lumMod val="50000"/>
                </a:schemeClr>
              </a:solidFill>
              <a:latin typeface="Trebuchet MS" pitchFamily="34" charset="0"/>
              <a:cs typeface="Telefonica"/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290287" y="6443134"/>
            <a:ext cx="10515600" cy="285913"/>
          </a:xfrm>
          <a:prstGeom prst="rect">
            <a:avLst/>
          </a:prstGeom>
        </p:spPr>
        <p:txBody>
          <a:bodyPr lIns="91432" tIns="45718" rIns="91432" bIns="45718"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00" kern="1200" dirty="0">
                <a:solidFill>
                  <a:srgbClr val="505358"/>
                </a:solidFill>
                <a:latin typeface="Telefonica Light"/>
                <a:ea typeface="+mn-ea"/>
                <a:cs typeface="Telefonica Light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" kern="1200" dirty="0" err="1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ＭＳ Ｐゴシック" charset="0"/>
                <a:cs typeface="Telefonica"/>
              </a:rPr>
              <a:t>Movistar</a:t>
            </a:r>
            <a:r>
              <a:rPr lang="en-US" sz="800" kern="12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  <a:ea typeface="ＭＳ Ｐゴシック" charset="0"/>
                <a:cs typeface="Telefonica"/>
              </a:rPr>
              <a:t> © 2016</a:t>
            </a:r>
          </a:p>
        </p:txBody>
      </p:sp>
    </p:spTree>
    <p:extLst>
      <p:ext uri="{BB962C8B-B14F-4D97-AF65-F5344CB8AC3E}">
        <p14:creationId xmlns:p14="http://schemas.microsoft.com/office/powerpoint/2010/main" val="873269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41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68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50" r:id="rId2"/>
    <p:sldLayoutId id="2147483651" r:id="rId3"/>
    <p:sldLayoutId id="2147483652" r:id="rId4"/>
    <p:sldLayoutId id="2147483653" r:id="rId5"/>
    <p:sldLayoutId id="2147483685" r:id="rId6"/>
    <p:sldLayoutId id="2147483655" r:id="rId7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2.jpg"/><Relationship Id="rId5" Type="http://schemas.openxmlformats.org/officeDocument/2006/relationships/image" Target="../media/image27.jpg"/><Relationship Id="rId10" Type="http://schemas.openxmlformats.org/officeDocument/2006/relationships/image" Target="../media/image31.jpg"/><Relationship Id="rId4" Type="http://schemas.openxmlformats.org/officeDocument/2006/relationships/image" Target="../media/image26.jpg"/><Relationship Id="rId9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jp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0292" y="368752"/>
            <a:ext cx="10809508" cy="342590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>
              <a:lnSpc>
                <a:spcPct val="110000"/>
              </a:lnSpc>
            </a:pPr>
            <a:r>
              <a:rPr lang="es-ES" sz="1600" b="1" cap="all" dirty="0">
                <a:solidFill>
                  <a:srgbClr val="575757"/>
                </a:solidFill>
                <a:latin typeface="Trebuchet MS" pitchFamily="34" charset="0"/>
                <a:cs typeface="Telefonica"/>
              </a:rPr>
              <a:t>Posibilidades para el ínterin de los ensanches de calles no completados en buenos aires</a:t>
            </a:r>
            <a:endParaRPr lang="es-ES_tradnl" sz="1600" b="1" cap="all" dirty="0">
              <a:solidFill>
                <a:srgbClr val="575757"/>
              </a:solidFill>
              <a:latin typeface="Trebuchet MS" pitchFamily="34" charset="0"/>
              <a:cs typeface="Telefonica"/>
            </a:endParaRPr>
          </a:p>
        </p:txBody>
      </p:sp>
      <p:pic>
        <p:nvPicPr>
          <p:cNvPr id="4" name="3 Imagen" descr="Logo DAR_3u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33" y="5488438"/>
            <a:ext cx="2517653" cy="963170"/>
          </a:xfrm>
          <a:prstGeom prst="rect">
            <a:avLst/>
          </a:prstGeom>
        </p:spPr>
      </p:pic>
      <p:grpSp>
        <p:nvGrpSpPr>
          <p:cNvPr id="11" name="10 Grupo"/>
          <p:cNvGrpSpPr/>
          <p:nvPr/>
        </p:nvGrpSpPr>
        <p:grpSpPr>
          <a:xfrm>
            <a:off x="3302002" y="6258049"/>
            <a:ext cx="8890003" cy="239277"/>
            <a:chOff x="3302002" y="6030708"/>
            <a:chExt cx="8890003" cy="394049"/>
          </a:xfrm>
        </p:grpSpPr>
        <p:sp>
          <p:nvSpPr>
            <p:cNvPr id="5" name="4 Rectángulo"/>
            <p:cNvSpPr/>
            <p:nvPr/>
          </p:nvSpPr>
          <p:spPr>
            <a:xfrm>
              <a:off x="3309256" y="6379038"/>
              <a:ext cx="8882743" cy="4571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3302002" y="6270186"/>
              <a:ext cx="8882743" cy="4571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3302002" y="6154074"/>
              <a:ext cx="8882743" cy="4571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3309262" y="6030708"/>
              <a:ext cx="8882743" cy="4571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0" name="Rectangle 9"/>
          <p:cNvSpPr/>
          <p:nvPr/>
        </p:nvSpPr>
        <p:spPr>
          <a:xfrm>
            <a:off x="290292" y="1446024"/>
            <a:ext cx="11050808" cy="1725020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>
              <a:lnSpc>
                <a:spcPts val="8000"/>
              </a:lnSpc>
            </a:pPr>
            <a:r>
              <a:rPr lang="es-ES_tradnl" sz="4800" dirty="0">
                <a:solidFill>
                  <a:srgbClr val="575757"/>
                </a:solidFill>
                <a:latin typeface="Trebuchet MS" pitchFamily="34" charset="0"/>
                <a:cs typeface="Telefonica ExtraLight"/>
              </a:rPr>
              <a:t>Espacios urbanos en el </a:t>
            </a:r>
            <a:r>
              <a:rPr lang="es-ES_tradnl" sz="4800" i="1" dirty="0">
                <a:solidFill>
                  <a:srgbClr val="575757"/>
                </a:solidFill>
                <a:latin typeface="Trebuchet MS" pitchFamily="34" charset="0"/>
                <a:cs typeface="Telefonica ExtraLight"/>
              </a:rPr>
              <a:t>mientras tanto</a:t>
            </a:r>
          </a:p>
          <a:p>
            <a:pPr>
              <a:lnSpc>
                <a:spcPct val="150000"/>
              </a:lnSpc>
            </a:pPr>
            <a:r>
              <a:rPr lang="es-ES_tradnl" sz="1400" dirty="0">
                <a:solidFill>
                  <a:schemeClr val="accent2"/>
                </a:solidFill>
                <a:latin typeface="Trebuchet MS" pitchFamily="34" charset="0"/>
                <a:cs typeface="Telefonica"/>
              </a:rPr>
              <a:t>MARTÍN DI PECO</a:t>
            </a:r>
          </a:p>
          <a:p>
            <a:pPr>
              <a:lnSpc>
                <a:spcPct val="150000"/>
              </a:lnSpc>
            </a:pPr>
            <a:r>
              <a:rPr lang="es-ES_tradnl" sz="1400" dirty="0">
                <a:solidFill>
                  <a:schemeClr val="accent2"/>
                </a:solidFill>
                <a:latin typeface="Trebuchet MS" pitchFamily="34" charset="0"/>
                <a:cs typeface="Telefonica"/>
              </a:rPr>
              <a:t>Noviembre 2019</a:t>
            </a:r>
          </a:p>
        </p:txBody>
      </p:sp>
    </p:spTree>
    <p:extLst>
      <p:ext uri="{BB962C8B-B14F-4D97-AF65-F5344CB8AC3E}">
        <p14:creationId xmlns:p14="http://schemas.microsoft.com/office/powerpoint/2010/main" val="110735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4EAE269-1C93-4AE0-9C11-89A32864071C}"/>
              </a:ext>
            </a:extLst>
          </p:cNvPr>
          <p:cNvSpPr txBox="1">
            <a:spLocks/>
          </p:cNvSpPr>
          <p:nvPr/>
        </p:nvSpPr>
        <p:spPr>
          <a:xfrm>
            <a:off x="290287" y="365125"/>
            <a:ext cx="10515600" cy="594083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000" dirty="0"/>
              <a:t>Estado de la cuestión/ inserción</a:t>
            </a:r>
          </a:p>
          <a:p>
            <a:r>
              <a:rPr lang="es-ES_tradnl" sz="4000" dirty="0"/>
              <a:t>(referentes – “buenas prácticas”)</a:t>
            </a:r>
          </a:p>
          <a:p>
            <a:endParaRPr lang="es-ES_tradnl" sz="4000" dirty="0"/>
          </a:p>
          <a:p>
            <a:r>
              <a:rPr lang="es-ES_tradnl" sz="2400" dirty="0"/>
              <a:t>Trabajos sobre ocupaciones temporales del espacio público</a:t>
            </a:r>
          </a:p>
          <a:p>
            <a:br>
              <a:rPr lang="es-ES_tradnl" sz="2400" dirty="0"/>
            </a:br>
            <a:r>
              <a:rPr lang="es-ES_tradnl" sz="2400" dirty="0"/>
              <a:t>Estudios sobre vacíos urbanos</a:t>
            </a:r>
          </a:p>
          <a:p>
            <a:endParaRPr lang="es-ES_tradnl" sz="2400" dirty="0"/>
          </a:p>
          <a:p>
            <a:r>
              <a:rPr lang="es-ES_tradnl" sz="2400" dirty="0"/>
              <a:t>Procesos participativos – Festivos y / o performativos</a:t>
            </a:r>
          </a:p>
          <a:p>
            <a:endParaRPr lang="es-ES_tradnl" sz="2400" dirty="0"/>
          </a:p>
          <a:p>
            <a:endParaRPr lang="es-ES_tradnl" sz="24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76F62C2-F894-4A87-9D5E-C566FEF2A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362709"/>
              </p:ext>
            </p:extLst>
          </p:nvPr>
        </p:nvGraphicFramePr>
        <p:xfrm>
          <a:off x="290287" y="3956050"/>
          <a:ext cx="11277097" cy="1938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9045">
                  <a:extLst>
                    <a:ext uri="{9D8B030D-6E8A-4147-A177-3AD203B41FA5}">
                      <a16:colId xmlns:a16="http://schemas.microsoft.com/office/drawing/2014/main" val="1057207061"/>
                    </a:ext>
                  </a:extLst>
                </a:gridCol>
                <a:gridCol w="3099504">
                  <a:extLst>
                    <a:ext uri="{9D8B030D-6E8A-4147-A177-3AD203B41FA5}">
                      <a16:colId xmlns:a16="http://schemas.microsoft.com/office/drawing/2014/main" val="2035914138"/>
                    </a:ext>
                  </a:extLst>
                </a:gridCol>
                <a:gridCol w="2819274">
                  <a:extLst>
                    <a:ext uri="{9D8B030D-6E8A-4147-A177-3AD203B41FA5}">
                      <a16:colId xmlns:a16="http://schemas.microsoft.com/office/drawing/2014/main" val="16012570"/>
                    </a:ext>
                  </a:extLst>
                </a:gridCol>
                <a:gridCol w="2819274">
                  <a:extLst>
                    <a:ext uri="{9D8B030D-6E8A-4147-A177-3AD203B41FA5}">
                      <a16:colId xmlns:a16="http://schemas.microsoft.com/office/drawing/2014/main" val="142727970"/>
                    </a:ext>
                  </a:extLst>
                </a:gridCol>
              </a:tblGrid>
              <a:tr h="3230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2100">
                          <a:effectLst/>
                        </a:rPr>
                        <a:t>Tipo de esp/ sector</a:t>
                      </a:r>
                      <a:endParaRPr lang="es-AR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016" marR="1310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2100" dirty="0">
                          <a:effectLst/>
                        </a:rPr>
                        <a:t>Iniciativa Sector público</a:t>
                      </a:r>
                      <a:endParaRPr lang="es-A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016" marR="1310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2100">
                          <a:effectLst/>
                        </a:rPr>
                        <a:t>Iniciativa mixta</a:t>
                      </a:r>
                      <a:endParaRPr lang="es-AR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016" marR="1310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2100">
                          <a:effectLst/>
                        </a:rPr>
                        <a:t>Iniciativa privada</a:t>
                      </a:r>
                      <a:endParaRPr lang="es-AR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016" marR="131016" marT="0" marB="0"/>
                </a:tc>
                <a:extLst>
                  <a:ext uri="{0D108BD9-81ED-4DB2-BD59-A6C34878D82A}">
                    <a16:rowId xmlns:a16="http://schemas.microsoft.com/office/drawing/2014/main" val="1622564993"/>
                  </a:ext>
                </a:extLst>
              </a:tr>
              <a:tr h="6460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2100">
                          <a:effectLst/>
                        </a:rPr>
                        <a:t>En espacio público</a:t>
                      </a:r>
                      <a:endParaRPr lang="es-AR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016" marR="1310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2100">
                          <a:effectLst/>
                        </a:rPr>
                        <a:t>1. Parklets Ibarra</a:t>
                      </a:r>
                      <a:endParaRPr lang="es-AR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016" marR="1310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2100">
                          <a:effectLst/>
                        </a:rPr>
                        <a:t>2. Sol 80</a:t>
                      </a:r>
                      <a:endParaRPr lang="es-AR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016" marR="1310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2100">
                          <a:effectLst/>
                        </a:rPr>
                        <a:t>3. Festivales por la Plaza Clemente</a:t>
                      </a:r>
                      <a:endParaRPr lang="es-AR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016" marR="131016" marT="0" marB="0"/>
                </a:tc>
                <a:extLst>
                  <a:ext uri="{0D108BD9-81ED-4DB2-BD59-A6C34878D82A}">
                    <a16:rowId xmlns:a16="http://schemas.microsoft.com/office/drawing/2014/main" val="3075312414"/>
                  </a:ext>
                </a:extLst>
              </a:tr>
              <a:tr h="9690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2100" dirty="0">
                          <a:effectLst/>
                        </a:rPr>
                        <a:t>En espacio privado</a:t>
                      </a:r>
                      <a:endParaRPr lang="es-A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016" marR="13101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2100">
                          <a:effectLst/>
                        </a:rPr>
                        <a:t>4</a:t>
                      </a:r>
                      <a:r>
                        <a:rPr lang="es-AR" sz="1500">
                          <a:effectLst/>
                        </a:rPr>
                        <a:t>.</a:t>
                      </a:r>
                      <a:r>
                        <a:rPr lang="es-AR" sz="2100">
                          <a:effectLst/>
                        </a:rPr>
                        <a:t> Estonoesunsolar #23 – San José </a:t>
                      </a:r>
                      <a:endParaRPr lang="es-AR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016" marR="1310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2100">
                          <a:effectLst/>
                        </a:rPr>
                        <a:t>5. El descampado de la ex fábrica Michelin se abre al público</a:t>
                      </a:r>
                      <a:endParaRPr lang="es-AR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016" marR="13101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2100" dirty="0">
                          <a:effectLst/>
                        </a:rPr>
                        <a:t>6. Red </a:t>
                      </a:r>
                      <a:r>
                        <a:rPr lang="es-AR" sz="2100" dirty="0" err="1">
                          <a:effectLst/>
                        </a:rPr>
                        <a:t>Planet</a:t>
                      </a:r>
                      <a:endParaRPr lang="es-AR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016" marR="131016" marT="0" marB="0"/>
                </a:tc>
                <a:extLst>
                  <a:ext uri="{0D108BD9-81ED-4DB2-BD59-A6C34878D82A}">
                    <a16:rowId xmlns:a16="http://schemas.microsoft.com/office/drawing/2014/main" val="530560439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91958BE6-DDF1-4BFB-85F0-FD5ED904E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838" y="34988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142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edificio, suelo&#10;&#10;Descripción generada automáticamente">
            <a:extLst>
              <a:ext uri="{FF2B5EF4-FFF2-40B4-BE49-F238E27FC236}">
                <a16:creationId xmlns:a16="http://schemas.microsoft.com/office/drawing/2014/main" id="{1F2FD779-DC8E-46BA-8765-0F87A41ABA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83263" y="0"/>
            <a:ext cx="4571105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510FA1F-1FD8-44E6-83D9-61DE24BB3B1B}"/>
              </a:ext>
            </a:extLst>
          </p:cNvPr>
          <p:cNvSpPr/>
          <p:nvPr/>
        </p:nvSpPr>
        <p:spPr>
          <a:xfrm>
            <a:off x="355600" y="3105090"/>
            <a:ext cx="4673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 err="1"/>
              <a:t>Parklets</a:t>
            </a:r>
            <a:r>
              <a:rPr lang="es-ES" sz="1800" dirty="0"/>
              <a:t> Ibarra. Iniciativa del sector público sobre el espacio público </a:t>
            </a:r>
          </a:p>
          <a:p>
            <a:endParaRPr lang="es-ES" sz="1800" dirty="0"/>
          </a:p>
          <a:p>
            <a:r>
              <a:rPr lang="es-ES" sz="1800" dirty="0"/>
              <a:t>Obra: </a:t>
            </a:r>
            <a:r>
              <a:rPr lang="es-ES" sz="1800" dirty="0" err="1"/>
              <a:t>Parklets</a:t>
            </a:r>
            <a:r>
              <a:rPr lang="es-ES" sz="1800" dirty="0"/>
              <a:t> en Ibarra  </a:t>
            </a:r>
          </a:p>
          <a:p>
            <a:r>
              <a:rPr lang="es-ES" sz="1800" dirty="0"/>
              <a:t>Autores: Municipalidad de Ibarra y el Taller de Arquitectura del 7º semestre de la PUCESI </a:t>
            </a:r>
          </a:p>
          <a:p>
            <a:r>
              <a:rPr lang="es-ES" sz="1800" dirty="0"/>
              <a:t>Ubicación: Calle Bolívar, Ibarra, Ecuador</a:t>
            </a:r>
          </a:p>
          <a:p>
            <a:r>
              <a:rPr lang="es-ES" sz="1800" dirty="0"/>
              <a:t>Superficie: 81 m2 – equivalentes a 9 espacios de estacionamiento, c/ u de 9 m2 (6 x 1.5)</a:t>
            </a:r>
          </a:p>
          <a:p>
            <a:r>
              <a:rPr lang="es-ES" sz="1800" dirty="0"/>
              <a:t>Año: 2016</a:t>
            </a:r>
          </a:p>
          <a:p>
            <a:r>
              <a:rPr lang="es-ES" sz="1800" dirty="0"/>
              <a:t>Duración: 1 día</a:t>
            </a:r>
          </a:p>
        </p:txBody>
      </p:sp>
    </p:spTree>
    <p:extLst>
      <p:ext uri="{BB962C8B-B14F-4D97-AF65-F5344CB8AC3E}">
        <p14:creationId xmlns:p14="http://schemas.microsoft.com/office/powerpoint/2010/main" val="1178013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631B2DF-034C-4838-A06A-6CABBE01413E}"/>
              </a:ext>
            </a:extLst>
          </p:cNvPr>
          <p:cNvSpPr/>
          <p:nvPr/>
        </p:nvSpPr>
        <p:spPr>
          <a:xfrm>
            <a:off x="355600" y="3105090"/>
            <a:ext cx="4673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Sol 80 - Iniciativa mixta en espacio (lote) público.</a:t>
            </a:r>
          </a:p>
          <a:p>
            <a:endParaRPr lang="es-ES" sz="1800" dirty="0"/>
          </a:p>
          <a:p>
            <a:r>
              <a:rPr lang="es-ES" sz="1800" dirty="0"/>
              <a:t>Obra: Sol 80</a:t>
            </a:r>
          </a:p>
          <a:p>
            <a:r>
              <a:rPr lang="es-ES" sz="1800" dirty="0"/>
              <a:t>Autores: Santiago </a:t>
            </a:r>
            <a:r>
              <a:rPr lang="es-ES" sz="1800" dirty="0" err="1"/>
              <a:t>Cirugeda</a:t>
            </a:r>
            <a:r>
              <a:rPr lang="es-ES" sz="1800" dirty="0"/>
              <a:t> &amp; equipo + Gerencia de Urbanismo del Ayuntamiento de Sevilla.</a:t>
            </a:r>
          </a:p>
          <a:p>
            <a:r>
              <a:rPr lang="es-ES" sz="1800" dirty="0"/>
              <a:t>Ubicación: Calle Sol </a:t>
            </a:r>
            <a:r>
              <a:rPr lang="es-ES" sz="1800" dirty="0" err="1"/>
              <a:t>nº</a:t>
            </a:r>
            <a:r>
              <a:rPr lang="es-ES" sz="1800" dirty="0"/>
              <a:t> 80, Sevilla, España</a:t>
            </a:r>
          </a:p>
          <a:p>
            <a:r>
              <a:rPr lang="es-ES" sz="1800" dirty="0"/>
              <a:t>Superficie: 200 m2 </a:t>
            </a:r>
          </a:p>
          <a:p>
            <a:r>
              <a:rPr lang="es-ES" sz="1800" dirty="0"/>
              <a:t>Año: 2004</a:t>
            </a:r>
          </a:p>
          <a:p>
            <a:r>
              <a:rPr lang="es-ES" sz="1800" dirty="0"/>
              <a:t>Duración: 6 meses (renovables)</a:t>
            </a:r>
          </a:p>
        </p:txBody>
      </p:sp>
      <p:pic>
        <p:nvPicPr>
          <p:cNvPr id="3" name="Imagen 2" descr="Imagen que contiene edificio, patinaje&#10;&#10;Descripción generada automáticamente">
            <a:extLst>
              <a:ext uri="{FF2B5EF4-FFF2-40B4-BE49-F238E27FC236}">
                <a16:creationId xmlns:a16="http://schemas.microsoft.com/office/drawing/2014/main" id="{68792CF0-33CF-4E6F-A62F-A14A3AF942A0}"/>
              </a:ext>
            </a:extLst>
          </p:cNvPr>
          <p:cNvPicPr/>
          <p:nvPr/>
        </p:nvPicPr>
        <p:blipFill rotWithShape="1">
          <a:blip r:embed="rId2"/>
          <a:srcRect l="51278"/>
          <a:stretch/>
        </p:blipFill>
        <p:spPr bwMode="auto">
          <a:xfrm>
            <a:off x="5029200" y="1456989"/>
            <a:ext cx="6495733" cy="45104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6592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5E0C3F4-A8B0-40BC-A73C-3E09D206A4D1}"/>
              </a:ext>
            </a:extLst>
          </p:cNvPr>
          <p:cNvSpPr/>
          <p:nvPr/>
        </p:nvSpPr>
        <p:spPr>
          <a:xfrm>
            <a:off x="355600" y="1466790"/>
            <a:ext cx="38227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Festivales por la Plaza Clemente. Iniciativa privada sobre espacio público </a:t>
            </a:r>
          </a:p>
          <a:p>
            <a:endParaRPr lang="es-ES" sz="1800" dirty="0"/>
          </a:p>
          <a:p>
            <a:r>
              <a:rPr lang="es-ES" sz="1800" dirty="0"/>
              <a:t>Obra: Festivales de Urbanismo por la Plaza Clemente</a:t>
            </a:r>
          </a:p>
          <a:p>
            <a:r>
              <a:rPr lang="es-ES" sz="1800" dirty="0"/>
              <a:t>Autores: Carolina </a:t>
            </a:r>
            <a:r>
              <a:rPr lang="es-ES" sz="1800" dirty="0" err="1"/>
              <a:t>Huffman</a:t>
            </a:r>
            <a:r>
              <a:rPr lang="es-ES" sz="1800" dirty="0"/>
              <a:t> + </a:t>
            </a:r>
            <a:r>
              <a:rPr lang="es-ES" sz="1800" dirty="0" err="1"/>
              <a:t>ONGs</a:t>
            </a:r>
            <a:r>
              <a:rPr lang="es-ES" sz="1800" dirty="0"/>
              <a:t> barriales.</a:t>
            </a:r>
          </a:p>
          <a:p>
            <a:r>
              <a:rPr lang="es-ES" sz="1800" dirty="0"/>
              <a:t>Ubicación: Colegiales, Buenos Aires, Argentina.</a:t>
            </a:r>
          </a:p>
          <a:p>
            <a:r>
              <a:rPr lang="es-ES" sz="1800" dirty="0"/>
              <a:t>Superficie: 7.890 m2 (intervenciones puntuales) </a:t>
            </a:r>
          </a:p>
          <a:p>
            <a:r>
              <a:rPr lang="es-ES" sz="1800" dirty="0"/>
              <a:t>Año: 2018-2019</a:t>
            </a:r>
          </a:p>
          <a:p>
            <a:r>
              <a:rPr lang="es-ES" sz="1800" dirty="0"/>
              <a:t>Duración: 1 día (varias ocasiones)</a:t>
            </a:r>
          </a:p>
        </p:txBody>
      </p:sp>
      <p:pic>
        <p:nvPicPr>
          <p:cNvPr id="3" name="Imagen 2" descr="Imagen que contiene exterior, árbol, edificio, cielo&#10;&#10;Descripción generada automáticamente">
            <a:extLst>
              <a:ext uri="{FF2B5EF4-FFF2-40B4-BE49-F238E27FC236}">
                <a16:creationId xmlns:a16="http://schemas.microsoft.com/office/drawing/2014/main" id="{9ECC9C37-4802-48D3-AEEF-78F6B2F236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49787" y="1175226"/>
            <a:ext cx="6946426" cy="450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10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230263B-73B4-4204-A985-4959DAEE1D9C}"/>
              </a:ext>
            </a:extLst>
          </p:cNvPr>
          <p:cNvSpPr/>
          <p:nvPr/>
        </p:nvSpPr>
        <p:spPr>
          <a:xfrm>
            <a:off x="172729" y="1285338"/>
            <a:ext cx="2946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Solar </a:t>
            </a:r>
            <a:r>
              <a:rPr lang="es-ES" sz="1800" dirty="0" err="1"/>
              <a:t>nº</a:t>
            </a:r>
            <a:r>
              <a:rPr lang="es-ES" sz="1800" dirty="0"/>
              <a:t> 23 de “esto no es un solar” – Iniciativa pública sobre espacio privado</a:t>
            </a:r>
          </a:p>
          <a:p>
            <a:endParaRPr lang="es-ES" sz="1800" dirty="0"/>
          </a:p>
          <a:p>
            <a:r>
              <a:rPr lang="es-ES" sz="1800" dirty="0"/>
              <a:t>Obra: Solar #23 – San José (Esto no es un solar)</a:t>
            </a:r>
          </a:p>
          <a:p>
            <a:r>
              <a:rPr lang="es-ES" sz="1800" dirty="0"/>
              <a:t>Autores: Zaragoza Vivienda (Patrizia Di Monte e Ignacio Grávalos)</a:t>
            </a:r>
          </a:p>
          <a:p>
            <a:r>
              <a:rPr lang="es-ES" sz="1800" dirty="0"/>
              <a:t>Ubicación: Lote entre las calles Emilio Castelar y Santa Rosa, Zaragoza, España.</a:t>
            </a:r>
          </a:p>
          <a:p>
            <a:r>
              <a:rPr lang="es-ES" sz="1800" dirty="0"/>
              <a:t>Superficie: 722 m2 </a:t>
            </a:r>
          </a:p>
          <a:p>
            <a:r>
              <a:rPr lang="es-ES" sz="1800" dirty="0"/>
              <a:t>Año: 2009</a:t>
            </a:r>
          </a:p>
          <a:p>
            <a:r>
              <a:rPr lang="es-ES" sz="1800" dirty="0"/>
              <a:t>Duración: 1 año (renovable)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F9B998-45EC-4D6F-9F3A-283AEFD03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418" y="1046797"/>
            <a:ext cx="816095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68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1BBC673-468F-4FC1-BE1F-0959F4A39516}"/>
              </a:ext>
            </a:extLst>
          </p:cNvPr>
          <p:cNvSpPr/>
          <p:nvPr/>
        </p:nvSpPr>
        <p:spPr>
          <a:xfrm>
            <a:off x="172729" y="1285338"/>
            <a:ext cx="2946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Un descampado se abre al público – Iniciativa mixta en espacio privado</a:t>
            </a:r>
          </a:p>
          <a:p>
            <a:endParaRPr lang="es-ES" sz="1800" dirty="0"/>
          </a:p>
          <a:p>
            <a:r>
              <a:rPr lang="es-ES" sz="1800" dirty="0"/>
              <a:t>Obra: El descampado de la ex fábrica Michelin se abre al público</a:t>
            </a:r>
          </a:p>
          <a:p>
            <a:r>
              <a:rPr lang="es-ES" sz="1800" dirty="0"/>
              <a:t>Autores: Lara </a:t>
            </a:r>
            <a:r>
              <a:rPr lang="es-ES" sz="1800" dirty="0" err="1"/>
              <a:t>Almárcegui</a:t>
            </a:r>
            <a:r>
              <a:rPr lang="es-ES" sz="1800" dirty="0"/>
              <a:t> &amp; Municipalidad de Trento</a:t>
            </a:r>
          </a:p>
          <a:p>
            <a:r>
              <a:rPr lang="es-ES" sz="1800" dirty="0"/>
              <a:t>Ubicación: Antigua fábrica Michelin, Trento, Italia</a:t>
            </a:r>
          </a:p>
          <a:p>
            <a:r>
              <a:rPr lang="es-ES" sz="1800" dirty="0"/>
              <a:t>Superficie: 22.500 m2 (</a:t>
            </a:r>
            <a:r>
              <a:rPr lang="es-ES" sz="1800" dirty="0" err="1"/>
              <a:t>approx</a:t>
            </a:r>
            <a:r>
              <a:rPr lang="es-ES" sz="1800" dirty="0"/>
              <a:t>) </a:t>
            </a:r>
          </a:p>
          <a:p>
            <a:r>
              <a:rPr lang="es-ES" sz="1800" dirty="0"/>
              <a:t>Año: 2006</a:t>
            </a:r>
          </a:p>
          <a:p>
            <a:r>
              <a:rPr lang="es-ES" sz="1800" dirty="0"/>
              <a:t>Duración: 2 días (sábado 16 y domingo 17 de diciembre)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6E1FBC-CEDF-4C0C-82CE-F79ED8BD147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6"/>
          <a:stretch/>
        </p:blipFill>
        <p:spPr bwMode="auto">
          <a:xfrm>
            <a:off x="3570604" y="664252"/>
            <a:ext cx="7847033" cy="51454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569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997A17A-2BA7-4C29-96B6-7F8FB55B2C60}"/>
              </a:ext>
            </a:extLst>
          </p:cNvPr>
          <p:cNvSpPr/>
          <p:nvPr/>
        </p:nvSpPr>
        <p:spPr>
          <a:xfrm>
            <a:off x="172729" y="1285338"/>
            <a:ext cx="2946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/>
              <a:t>Red </a:t>
            </a:r>
            <a:r>
              <a:rPr lang="es-ES" sz="1800" dirty="0" err="1"/>
              <a:t>Planet</a:t>
            </a:r>
            <a:r>
              <a:rPr lang="es-ES" sz="1800" dirty="0"/>
              <a:t> - iniciativa privada en espacio comercial privado</a:t>
            </a:r>
          </a:p>
          <a:p>
            <a:endParaRPr lang="es-ES" sz="1800" dirty="0"/>
          </a:p>
          <a:p>
            <a:r>
              <a:rPr lang="es-ES" sz="1800" dirty="0"/>
              <a:t>Obra: Red </a:t>
            </a:r>
            <a:r>
              <a:rPr lang="es-ES" sz="1800" dirty="0" err="1"/>
              <a:t>Planet</a:t>
            </a:r>
            <a:r>
              <a:rPr lang="es-ES" sz="1800" dirty="0"/>
              <a:t>  </a:t>
            </a:r>
          </a:p>
          <a:p>
            <a:r>
              <a:rPr lang="es-ES" sz="1800" dirty="0"/>
              <a:t>Autores: 100architects</a:t>
            </a:r>
          </a:p>
          <a:p>
            <a:r>
              <a:rPr lang="es-ES" sz="1800" dirty="0"/>
              <a:t>Ubicación: Shopping </a:t>
            </a:r>
            <a:r>
              <a:rPr lang="es-ES" sz="1800" dirty="0" err="1"/>
              <a:t>Daning</a:t>
            </a:r>
            <a:r>
              <a:rPr lang="es-ES" sz="1800" dirty="0"/>
              <a:t>, </a:t>
            </a:r>
            <a:r>
              <a:rPr lang="es-ES" sz="1800" dirty="0" err="1"/>
              <a:t>Shanghai</a:t>
            </a:r>
            <a:r>
              <a:rPr lang="es-ES" sz="1800" dirty="0"/>
              <a:t>, China</a:t>
            </a:r>
          </a:p>
          <a:p>
            <a:r>
              <a:rPr lang="es-ES" sz="1800" dirty="0"/>
              <a:t>Superficie: 245 m2</a:t>
            </a:r>
          </a:p>
          <a:p>
            <a:r>
              <a:rPr lang="es-ES" sz="1800" dirty="0"/>
              <a:t>Año: 2017</a:t>
            </a:r>
          </a:p>
          <a:p>
            <a:r>
              <a:rPr lang="es-ES" sz="1800" dirty="0"/>
              <a:t>Duración: 3 meses (variable)</a:t>
            </a:r>
          </a:p>
        </p:txBody>
      </p:sp>
      <p:pic>
        <p:nvPicPr>
          <p:cNvPr id="3" name="Imagen 2" descr="Imagen que contiene mesa, interior&#10;&#10;Descripción generada automáticamente">
            <a:extLst>
              <a:ext uri="{FF2B5EF4-FFF2-40B4-BE49-F238E27FC236}">
                <a16:creationId xmlns:a16="http://schemas.microsoft.com/office/drawing/2014/main" id="{F46002B8-65EA-436B-A8E4-2F1CA7F8C6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85197" y="733424"/>
            <a:ext cx="7709667" cy="514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99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dificio, patinaje&#10;&#10;Descripción generada automáticamente">
            <a:extLst>
              <a:ext uri="{FF2B5EF4-FFF2-40B4-BE49-F238E27FC236}">
                <a16:creationId xmlns:a16="http://schemas.microsoft.com/office/drawing/2014/main" id="{96C60F5C-E422-4851-9DB0-95E59C22A426}"/>
              </a:ext>
            </a:extLst>
          </p:cNvPr>
          <p:cNvPicPr/>
          <p:nvPr/>
        </p:nvPicPr>
        <p:blipFill rotWithShape="1">
          <a:blip r:embed="rId2"/>
          <a:srcRect l="51278"/>
          <a:stretch/>
        </p:blipFill>
        <p:spPr bwMode="auto">
          <a:xfrm>
            <a:off x="2285553" y="0"/>
            <a:ext cx="4712147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Imagen que contiene edificio, suelo&#10;&#10;Descripción generada automáticamente">
            <a:extLst>
              <a:ext uri="{FF2B5EF4-FFF2-40B4-BE49-F238E27FC236}">
                <a16:creationId xmlns:a16="http://schemas.microsoft.com/office/drawing/2014/main" id="{BE764DA5-BA12-42A7-9F86-A2CB1B54775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5553" cy="3429000"/>
          </a:xfrm>
          <a:prstGeom prst="rect">
            <a:avLst/>
          </a:prstGeom>
        </p:spPr>
      </p:pic>
      <p:pic>
        <p:nvPicPr>
          <p:cNvPr id="5" name="Imagen 4" descr="Imagen que contiene exterior, árbol, edificio, cielo&#10;&#10;Descripción generada automáticamente">
            <a:extLst>
              <a:ext uri="{FF2B5EF4-FFF2-40B4-BE49-F238E27FC236}">
                <a16:creationId xmlns:a16="http://schemas.microsoft.com/office/drawing/2014/main" id="{E7D865B5-AEB0-40F1-9D97-A6781A9DAFC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997700" y="1"/>
            <a:ext cx="5194300" cy="3428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826CAAB-B47E-478C-AB22-10A16BA087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118"/>
          <a:stretch/>
        </p:blipFill>
        <p:spPr>
          <a:xfrm>
            <a:off x="0" y="3429000"/>
            <a:ext cx="3848101" cy="34334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05AAF05-9D05-43EF-95D7-C5189C71E14D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2546"/>
          <a:stretch/>
        </p:blipFill>
        <p:spPr bwMode="auto">
          <a:xfrm>
            <a:off x="3848100" y="3429000"/>
            <a:ext cx="3721099" cy="3428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Imagen que contiene mesa, interior&#10;&#10;Descripción generada automáticamente">
            <a:extLst>
              <a:ext uri="{FF2B5EF4-FFF2-40B4-BE49-F238E27FC236}">
                <a16:creationId xmlns:a16="http://schemas.microsoft.com/office/drawing/2014/main" id="{4023CF77-451C-4748-8245-9406AD10F452}"/>
              </a:ext>
            </a:extLst>
          </p:cNvPr>
          <p:cNvPicPr/>
          <p:nvPr/>
        </p:nvPicPr>
        <p:blipFill rotWithShape="1">
          <a:blip r:embed="rId7"/>
          <a:srcRect r="9282"/>
          <a:stretch/>
        </p:blipFill>
        <p:spPr>
          <a:xfrm>
            <a:off x="7532191" y="3429000"/>
            <a:ext cx="465980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33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4A5972-6874-4601-AE28-C78834DE8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250" y="1122359"/>
            <a:ext cx="4073432" cy="57356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AAADFE-2557-4835-9015-922F59ECF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625" y="1122360"/>
            <a:ext cx="4073432" cy="5735639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D3FAFFE-C470-4A23-B94A-5C33419D7033}"/>
              </a:ext>
            </a:extLst>
          </p:cNvPr>
          <p:cNvSpPr txBox="1">
            <a:spLocks/>
          </p:cNvSpPr>
          <p:nvPr/>
        </p:nvSpPr>
        <p:spPr>
          <a:xfrm>
            <a:off x="290287" y="365125"/>
            <a:ext cx="10515600" cy="594083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/>
              <a:t>Corpus - Fichas de Casos de Estudios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68668F-1136-45EF-AE71-E72F66EA4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2361"/>
            <a:ext cx="4073433" cy="57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59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786C97F-E915-46DF-8C28-A94D9FA52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655" y="-5880"/>
            <a:ext cx="2471765" cy="34803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6EEA85-D5A6-46F9-A962-690A23A67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973" y="3453654"/>
            <a:ext cx="2393122" cy="33696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B6E4138-1780-4BA4-B85E-DD8183724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692" y="-5880"/>
            <a:ext cx="2455684" cy="345775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67B26D8-18A8-4706-B5AF-B39E18CBB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420" y="3517433"/>
            <a:ext cx="2372461" cy="334056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750B8A7-78A7-4D30-9E3C-E4DE8FF69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376" y="3488340"/>
            <a:ext cx="2393122" cy="336966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1EFE280-4139-458E-9E49-C4A3F309FE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394" y="3383486"/>
            <a:ext cx="2467589" cy="347451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9EABBDA-B379-42D6-B03F-38124698A5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1981" y="-5880"/>
            <a:ext cx="2471765" cy="348039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2899C38-51EB-4705-A5CA-8AB1F4AE5F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" y="3383486"/>
            <a:ext cx="2455684" cy="345775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E057DFC-5FC2-47B1-8E0C-DB80D8D697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" y="-4100"/>
            <a:ext cx="2455686" cy="345775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C6DB7EE6-105D-4263-81BF-0A49A54731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0394" y="16763"/>
            <a:ext cx="2455684" cy="345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27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F6428DF-028D-4D46-A9C8-686B74390B66}"/>
              </a:ext>
            </a:extLst>
          </p:cNvPr>
          <p:cNvSpPr/>
          <p:nvPr/>
        </p:nvSpPr>
        <p:spPr>
          <a:xfrm>
            <a:off x="266700" y="139699"/>
            <a:ext cx="11506200" cy="656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AR" sz="105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Índice</a:t>
            </a: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b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sz="1050" b="1" u="sng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Capítulo 1</a:t>
            </a:r>
            <a:r>
              <a:rPr lang="es-AR" sz="105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Introducción</a:t>
            </a: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a1. Tema general: </a:t>
            </a:r>
            <a:r>
              <a:rPr lang="es-AR" sz="1050" i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 interín de las transformaciones urbanas, y algunos ejemplos contemporáneos de intervenciones temporarias en el espacio público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a2. Tema particular: </a:t>
            </a:r>
            <a:r>
              <a:rPr lang="es-AR" sz="1050" i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Los ensanches a medio hacer de las calles de Buenos Aires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 Contenido de cada capítulo: </a:t>
            </a:r>
            <a:r>
              <a:rPr lang="es-AR" sz="1050" i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Hoja de ruta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Objetivos: </a:t>
            </a:r>
            <a:r>
              <a:rPr lang="es-AR" sz="1050" i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Inventario de casos, repertorio de soluciones posibles.</a:t>
            </a: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d. Hipótesis: </a:t>
            </a:r>
            <a:r>
              <a:rPr lang="es-AR" sz="1050" i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Diseñar el </a:t>
            </a: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mientras tanto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e. Situación del tema (Oportunidad y pertinencia) en el estado del arte. </a:t>
            </a:r>
            <a:r>
              <a:rPr lang="es-AR" sz="1050" i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1977-2018 ¿Que 40 años no es nada? La persistencia de un tema “menor”. 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f. Estructura metodológica: </a:t>
            </a:r>
            <a:r>
              <a:rPr lang="es-AR" sz="1050" i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 intento paratáctico de coordinación biblio-gráfica: inventariar y mapear. 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g. Referencias analíticas y casuística. </a:t>
            </a:r>
            <a:r>
              <a:rPr lang="es-AR" sz="1050" i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Planchetas, medidas, prácticas y acciones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h. Comprobaciones. </a:t>
            </a:r>
            <a:r>
              <a:rPr lang="es-AR" sz="1050" i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Procedimientos y resultados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i. Conclusiones (originalidad y novedad) </a:t>
            </a:r>
            <a:r>
              <a:rPr lang="es-AR" sz="1050" i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Mis aportes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sz="1050" b="1" u="sng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Capítulo 2.</a:t>
            </a:r>
            <a:r>
              <a:rPr lang="es-AR" sz="105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Marco teórico</a:t>
            </a: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Distinción entre distintos espacios: urbano, verde, público: coincidencias y diferencias. 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 Sobre los espacios del mientras tanto en general, y el concepto de “duración” en fenómenos urbanos y arquitectura. Aproximación desde las artes escénicas – </a:t>
            </a:r>
            <a:r>
              <a:rPr lang="es-AR" sz="1050" dirty="0" err="1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perfomáticas</a:t>
            </a: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c. Territorios en tiempos otros: indefinidos, suspendidos, atascados. </a:t>
            </a:r>
            <a:r>
              <a:rPr lang="es-AR" sz="1050" dirty="0" err="1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Terrain</a:t>
            </a: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vagues (</a:t>
            </a:r>
            <a:r>
              <a:rPr lang="es-AR" sz="1050" dirty="0" err="1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Solà</a:t>
            </a: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-Morales), Descampados (</a:t>
            </a:r>
            <a:r>
              <a:rPr lang="es-AR" sz="1050" dirty="0" err="1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Almárcegui</a:t>
            </a: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), Situaciones Urbanas (</a:t>
            </a:r>
            <a:r>
              <a:rPr lang="es-AR" sz="1050" dirty="0" err="1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Cirugeda</a:t>
            </a: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d. Manos a la obra. Urbanismo táctico para el interín de transformaciones estratégicas. 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sz="1050" b="1" dirty="0">
                <a:solidFill>
                  <a:srgbClr val="40404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sz="1050" b="1" u="sng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Capítulo 3</a:t>
            </a:r>
            <a:r>
              <a:rPr lang="es-AR" sz="105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Referentes – “buenas prácticas”</a:t>
            </a: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Ejemplos contemporáneos de aprovechamiento de espacios en transición para el uso comunitario. 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 Fichas con: superficie, fecha, autoría, duración, actores e instituciones intervinientes. 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Listado completo de ejemplos y descripción de casos más relevantes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sz="1050" b="1" dirty="0">
                <a:solidFill>
                  <a:srgbClr val="40404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sz="1050" b="1" u="sng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Capítulo 4</a:t>
            </a:r>
            <a:r>
              <a:rPr lang="es-AR" sz="105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Casos de estudio – problema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Los espacios urbanos generados por los ensanches de calles no completados en Buenos Aires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a. El primer código urbano de 1977, y su contexto disciplinar: “La Ciudad Arterial” (Laura 1970) 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 El nuevo código urbano de 2018, las “Ciudades para la gente” de Jan </a:t>
            </a:r>
            <a:r>
              <a:rPr lang="es-AR" sz="1050" dirty="0" err="1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Gehl</a:t>
            </a: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y la “Ecología Urbana” de Salvador Rueda como contextos disciplinares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767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Casos previos al ´77 (“completados”): </a:t>
            </a:r>
            <a:r>
              <a:rPr lang="es-AR" sz="1050" dirty="0" err="1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Ej</a:t>
            </a: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Av. Independencia, Av. San Juan, Av. Jujuy y casos desafectados (a medio hacer) post ´18: Ej. Perú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767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d. Inventario – Muestreo de los 46 casos vigentes. Cálculo aproximado de extensión y superficie “en reserva”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e. Clasificación – tipología de espacios ensanchados/ a ensanchar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sz="1050" b="1" u="sng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Capítulo 5</a:t>
            </a:r>
            <a:r>
              <a:rPr lang="es-AR" sz="105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Posibles ensambles de referentes y casos de estudio</a:t>
            </a: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¿Qué solución proponer a que caso de estudio?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 Experiencias didácticas proyectuales para intentar unir ambas variables. Esquicios de taller en Introducción a la Teoría y la Historia: Juramento entre Cramer y Vidal 2019 y 2020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sz="1050" b="1" u="sng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Capítulo 6</a:t>
            </a:r>
            <a:r>
              <a:rPr lang="es-AR" sz="105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Conclusiones. </a:t>
            </a:r>
            <a:r>
              <a:rPr lang="es-AR" sz="1050" i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Mis aportes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AR" sz="105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AR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s-AR" sz="1050" b="1" u="sng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Bibliografía</a:t>
            </a:r>
            <a:endParaRPr lang="es-AR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14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3D3FAFFE-C470-4A23-B94A-5C33419D7033}"/>
              </a:ext>
            </a:extLst>
          </p:cNvPr>
          <p:cNvSpPr txBox="1">
            <a:spLocks/>
          </p:cNvSpPr>
          <p:nvPr/>
        </p:nvSpPr>
        <p:spPr>
          <a:xfrm>
            <a:off x="290287" y="365125"/>
            <a:ext cx="10515600" cy="594083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/>
              <a:t>Corpus: Fichas de situaciones </a:t>
            </a:r>
            <a:r>
              <a:rPr lang="es-ES_tradnl" i="1" dirty="0"/>
              <a:t>mientras tanto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6481D31-67CD-4011-9538-218E854F5A67}"/>
              </a:ext>
            </a:extLst>
          </p:cNvPr>
          <p:cNvSpPr txBox="1">
            <a:spLocks/>
          </p:cNvSpPr>
          <p:nvPr/>
        </p:nvSpPr>
        <p:spPr>
          <a:xfrm>
            <a:off x="290287" y="959208"/>
            <a:ext cx="10515600" cy="508000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 dirty="0"/>
              <a:t>Fuente: Google Street View y Mapa Interactivo de Buenos Aires v4.1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887754C-C6B6-4706-94F5-7FB1D26B1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87" y="1467208"/>
            <a:ext cx="3781425" cy="53244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FEAAF6F-E159-4325-A0D3-8B50D82CA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712" y="1454508"/>
            <a:ext cx="3781425" cy="532447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EFB708-0118-43E2-BE9A-26C96C0B1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288" y="1467208"/>
            <a:ext cx="378142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52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3D3FAFFE-C470-4A23-B94A-5C33419D7033}"/>
              </a:ext>
            </a:extLst>
          </p:cNvPr>
          <p:cNvSpPr txBox="1">
            <a:spLocks/>
          </p:cNvSpPr>
          <p:nvPr/>
        </p:nvSpPr>
        <p:spPr>
          <a:xfrm>
            <a:off x="290287" y="365125"/>
            <a:ext cx="10515600" cy="594083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/>
              <a:t>Fichas de Situaciones Mientras tanto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6481D31-67CD-4011-9538-218E854F5A67}"/>
              </a:ext>
            </a:extLst>
          </p:cNvPr>
          <p:cNvSpPr txBox="1">
            <a:spLocks/>
          </p:cNvSpPr>
          <p:nvPr/>
        </p:nvSpPr>
        <p:spPr>
          <a:xfrm>
            <a:off x="290287" y="959208"/>
            <a:ext cx="10515600" cy="508000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 dirty="0"/>
              <a:t>Fuente: Google Street View y Mapa Interactivo de Buenos Aires v4.1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8333470-585F-430C-8214-5BC30B13E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" y="33809"/>
            <a:ext cx="2465140" cy="347106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D10B5DC-EF93-4E28-8D4B-BBB5A2253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01" y="3914"/>
            <a:ext cx="2549738" cy="359018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DE21521-8006-411F-9374-A00B93F54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010" y="33809"/>
            <a:ext cx="2478651" cy="349009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878871B-0F1C-4BEE-BD23-66DB2C55F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863" y="44276"/>
            <a:ext cx="2455788" cy="345789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CD04E1B-9E7F-44C5-A42A-8095BB3E3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4845" y="22680"/>
            <a:ext cx="2455789" cy="345789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8095BCE5-F870-493D-9ABE-77485F52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02" y="3343830"/>
            <a:ext cx="2494758" cy="351277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7A3299B-CF73-4E69-B74F-CBBAEB47EF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565" y="3377422"/>
            <a:ext cx="2465140" cy="3471066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A057C65-BA11-4FB4-8309-D89E6DD735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5010" y="3400102"/>
            <a:ext cx="2455788" cy="345789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920E7BBF-E1E0-46DC-9AC3-239F960D64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4997" y="3377422"/>
            <a:ext cx="2455787" cy="345789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98FAA97-EEB7-407D-9E85-3312486D70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9564" y="3367910"/>
            <a:ext cx="2478651" cy="34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24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2BCEA0-303F-44E1-9201-9EBE2A20C856}"/>
              </a:ext>
            </a:extLst>
          </p:cNvPr>
          <p:cNvSpPr txBox="1"/>
          <p:nvPr/>
        </p:nvSpPr>
        <p:spPr>
          <a:xfrm>
            <a:off x="4559300" y="596900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BA01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FE73CD-79F9-48EA-A5B8-F7757F6F9154}"/>
              </a:ext>
            </a:extLst>
          </p:cNvPr>
          <p:cNvSpPr txBox="1"/>
          <p:nvPr/>
        </p:nvSpPr>
        <p:spPr>
          <a:xfrm>
            <a:off x="4559300" y="292100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Ba03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A08A149-26A1-4AF7-9699-DDC3B4363C6A}"/>
              </a:ext>
            </a:extLst>
          </p:cNvPr>
          <p:cNvSpPr txBox="1"/>
          <p:nvPr/>
        </p:nvSpPr>
        <p:spPr>
          <a:xfrm>
            <a:off x="4559300" y="921680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Bcn01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AB0571-BE15-4414-8E3B-2819332D9588}"/>
              </a:ext>
            </a:extLst>
          </p:cNvPr>
          <p:cNvSpPr txBox="1"/>
          <p:nvPr/>
        </p:nvSpPr>
        <p:spPr>
          <a:xfrm>
            <a:off x="4559300" y="1206500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Bcn02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149FC7E-2C4C-4E78-9361-265C07A24600}"/>
              </a:ext>
            </a:extLst>
          </p:cNvPr>
          <p:cNvSpPr txBox="1"/>
          <p:nvPr/>
        </p:nvSpPr>
        <p:spPr>
          <a:xfrm>
            <a:off x="4559300" y="3075260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Go01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A42DC0-CAC7-4A50-8F40-3E1E064326DE}"/>
              </a:ext>
            </a:extLst>
          </p:cNvPr>
          <p:cNvSpPr txBox="1"/>
          <p:nvPr/>
        </p:nvSpPr>
        <p:spPr>
          <a:xfrm>
            <a:off x="4559300" y="3644900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Ib01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55759B-DAD9-4515-B13F-2D91CCB4AB9A}"/>
              </a:ext>
            </a:extLst>
          </p:cNvPr>
          <p:cNvSpPr txBox="1"/>
          <p:nvPr/>
        </p:nvSpPr>
        <p:spPr>
          <a:xfrm>
            <a:off x="4559300" y="1816099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Ca01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3C5AD55-E2AA-42B2-B157-B26D5FF0DC5B}"/>
              </a:ext>
            </a:extLst>
          </p:cNvPr>
          <p:cNvSpPr txBox="1"/>
          <p:nvPr/>
        </p:nvSpPr>
        <p:spPr>
          <a:xfrm>
            <a:off x="4559300" y="4062139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Jo01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6A02B67-0DF7-4664-9698-232F61CC5C29}"/>
              </a:ext>
            </a:extLst>
          </p:cNvPr>
          <p:cNvSpPr txBox="1"/>
          <p:nvPr/>
        </p:nvSpPr>
        <p:spPr>
          <a:xfrm>
            <a:off x="4559300" y="1536700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Br01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42A4B42-ED98-4F53-8686-332E6D5AF5F8}"/>
              </a:ext>
            </a:extLst>
          </p:cNvPr>
          <p:cNvSpPr txBox="1"/>
          <p:nvPr/>
        </p:nvSpPr>
        <p:spPr>
          <a:xfrm>
            <a:off x="4559300" y="2148160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De01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62D0BAD-39BB-4CD1-BB2D-B01933E00E6F}"/>
              </a:ext>
            </a:extLst>
          </p:cNvPr>
          <p:cNvSpPr txBox="1"/>
          <p:nvPr/>
        </p:nvSpPr>
        <p:spPr>
          <a:xfrm>
            <a:off x="4559300" y="2505620"/>
            <a:ext cx="1295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Es01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D614B8C-1BA2-46A9-913F-E2A86A6E052A}"/>
              </a:ext>
            </a:extLst>
          </p:cNvPr>
          <p:cNvSpPr txBox="1"/>
          <p:nvPr/>
        </p:nvSpPr>
        <p:spPr>
          <a:xfrm>
            <a:off x="4559300" y="3347379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Hu01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33E66BE-4496-4B1C-B5B3-02F69070C928}"/>
              </a:ext>
            </a:extLst>
          </p:cNvPr>
          <p:cNvSpPr txBox="1"/>
          <p:nvPr/>
        </p:nvSpPr>
        <p:spPr>
          <a:xfrm>
            <a:off x="4559300" y="2795861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Fr01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B457E51-D213-4AE9-B67F-5EE5C6DBD990}"/>
              </a:ext>
            </a:extLst>
          </p:cNvPr>
          <p:cNvSpPr txBox="1"/>
          <p:nvPr/>
        </p:nvSpPr>
        <p:spPr>
          <a:xfrm>
            <a:off x="4559300" y="4751660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Mi01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D63A7A7-0EFA-44A1-BA8F-3C17A985458B}"/>
              </a:ext>
            </a:extLst>
          </p:cNvPr>
          <p:cNvSpPr txBox="1"/>
          <p:nvPr/>
        </p:nvSpPr>
        <p:spPr>
          <a:xfrm>
            <a:off x="4559300" y="4406900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La01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85CA967-9FD3-435F-AC44-04FEE84EE0A9}"/>
              </a:ext>
            </a:extLst>
          </p:cNvPr>
          <p:cNvSpPr txBox="1"/>
          <p:nvPr/>
        </p:nvSpPr>
        <p:spPr>
          <a:xfrm>
            <a:off x="4559300" y="5459139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NY02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FD1E7F2-7543-4484-8ECE-10EF27F504A3}"/>
              </a:ext>
            </a:extLst>
          </p:cNvPr>
          <p:cNvSpPr txBox="1"/>
          <p:nvPr/>
        </p:nvSpPr>
        <p:spPr>
          <a:xfrm>
            <a:off x="4559300" y="5107261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NY01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832A2B3-12DD-41C3-AA0B-1A0A7FF33A2E}"/>
              </a:ext>
            </a:extLst>
          </p:cNvPr>
          <p:cNvSpPr txBox="1"/>
          <p:nvPr/>
        </p:nvSpPr>
        <p:spPr>
          <a:xfrm>
            <a:off x="4559300" y="5827440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Sa01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D47FD99-83CE-4708-94D2-5300C64ADF8B}"/>
              </a:ext>
            </a:extLst>
          </p:cNvPr>
          <p:cNvSpPr txBox="1"/>
          <p:nvPr/>
        </p:nvSpPr>
        <p:spPr>
          <a:xfrm>
            <a:off x="4559300" y="6596882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SF01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0F98E87-BA1E-4C74-A3E7-F6FD519C2175}"/>
              </a:ext>
            </a:extLst>
          </p:cNvPr>
          <p:cNvSpPr txBox="1"/>
          <p:nvPr/>
        </p:nvSpPr>
        <p:spPr>
          <a:xfrm>
            <a:off x="4559300" y="6212161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Se01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53ECCAE-E1B1-41BC-8BC9-DEA09BF3F792}"/>
              </a:ext>
            </a:extLst>
          </p:cNvPr>
          <p:cNvSpPr txBox="1"/>
          <p:nvPr/>
        </p:nvSpPr>
        <p:spPr>
          <a:xfrm>
            <a:off x="4559300" y="-76201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Ba02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82BDAC3-FDEB-4497-A0EE-297FA33FF5D4}"/>
              </a:ext>
            </a:extLst>
          </p:cNvPr>
          <p:cNvSpPr txBox="1"/>
          <p:nvPr/>
        </p:nvSpPr>
        <p:spPr>
          <a:xfrm>
            <a:off x="4559300" y="6981603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SF02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F688078-0916-49CD-B815-BA01BB6C07FC}"/>
              </a:ext>
            </a:extLst>
          </p:cNvPr>
          <p:cNvSpPr txBox="1"/>
          <p:nvPr/>
        </p:nvSpPr>
        <p:spPr>
          <a:xfrm>
            <a:off x="4559300" y="-444502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Ba01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AA33795-B6B5-48AC-99AD-4699DACE7E43}"/>
              </a:ext>
            </a:extLst>
          </p:cNvPr>
          <p:cNvSpPr txBox="1"/>
          <p:nvPr/>
        </p:nvSpPr>
        <p:spPr>
          <a:xfrm>
            <a:off x="10401300" y="556939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Al04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4E589F30-54EB-4E69-989E-4E6CF705772C}"/>
              </a:ext>
            </a:extLst>
          </p:cNvPr>
          <p:cNvSpPr txBox="1"/>
          <p:nvPr/>
        </p:nvSpPr>
        <p:spPr>
          <a:xfrm>
            <a:off x="10401300" y="252139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Al03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A64C6A0-10D3-451D-B96F-1F2832B51210}"/>
              </a:ext>
            </a:extLst>
          </p:cNvPr>
          <p:cNvSpPr txBox="1"/>
          <p:nvPr/>
        </p:nvSpPr>
        <p:spPr>
          <a:xfrm>
            <a:off x="10401300" y="881719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Al05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A04C3E3-D8D2-4144-9588-6B3BE68DB287}"/>
              </a:ext>
            </a:extLst>
          </p:cNvPr>
          <p:cNvSpPr txBox="1"/>
          <p:nvPr/>
        </p:nvSpPr>
        <p:spPr>
          <a:xfrm>
            <a:off x="10401300" y="1166539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Al06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FA3C02A9-0976-4680-B644-F274B26CB5EF}"/>
              </a:ext>
            </a:extLst>
          </p:cNvPr>
          <p:cNvSpPr txBox="1"/>
          <p:nvPr/>
        </p:nvSpPr>
        <p:spPr>
          <a:xfrm>
            <a:off x="10401300" y="3035299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Al12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BFC4AD9-738C-45C6-8FCF-D9B2D8EDE064}"/>
              </a:ext>
            </a:extLst>
          </p:cNvPr>
          <p:cNvSpPr txBox="1"/>
          <p:nvPr/>
        </p:nvSpPr>
        <p:spPr>
          <a:xfrm>
            <a:off x="10401300" y="3604939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Al14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0824F34-36A9-4FC8-ABCC-3508029D0A25}"/>
              </a:ext>
            </a:extLst>
          </p:cNvPr>
          <p:cNvSpPr txBox="1"/>
          <p:nvPr/>
        </p:nvSpPr>
        <p:spPr>
          <a:xfrm>
            <a:off x="10401300" y="1776138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Al08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5B39BA0-F728-4D59-ABEA-FEBFA15A09B4}"/>
              </a:ext>
            </a:extLst>
          </p:cNvPr>
          <p:cNvSpPr txBox="1"/>
          <p:nvPr/>
        </p:nvSpPr>
        <p:spPr>
          <a:xfrm>
            <a:off x="10401300" y="4022178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Ac01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0EFA6408-3E18-4FCF-B10C-BEBBC385F20C}"/>
              </a:ext>
            </a:extLst>
          </p:cNvPr>
          <p:cNvSpPr txBox="1"/>
          <p:nvPr/>
        </p:nvSpPr>
        <p:spPr>
          <a:xfrm>
            <a:off x="10401300" y="1496739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Al07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31FAAD49-DAFB-45DF-9F82-CD4DC5D621B2}"/>
              </a:ext>
            </a:extLst>
          </p:cNvPr>
          <p:cNvSpPr txBox="1"/>
          <p:nvPr/>
        </p:nvSpPr>
        <p:spPr>
          <a:xfrm>
            <a:off x="10401300" y="2108199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Al09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2ED0F510-2ADD-45F7-B872-B808A097B10B}"/>
              </a:ext>
            </a:extLst>
          </p:cNvPr>
          <p:cNvSpPr txBox="1"/>
          <p:nvPr/>
        </p:nvSpPr>
        <p:spPr>
          <a:xfrm>
            <a:off x="10401300" y="2465659"/>
            <a:ext cx="1295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Al10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30F89AAE-7F4F-449E-8254-FB6C6DF69A6A}"/>
              </a:ext>
            </a:extLst>
          </p:cNvPr>
          <p:cNvSpPr txBox="1"/>
          <p:nvPr/>
        </p:nvSpPr>
        <p:spPr>
          <a:xfrm>
            <a:off x="10401300" y="3307418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Al13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460C06B5-558A-474B-913C-9B6C17E99DCE}"/>
              </a:ext>
            </a:extLst>
          </p:cNvPr>
          <p:cNvSpPr txBox="1"/>
          <p:nvPr/>
        </p:nvSpPr>
        <p:spPr>
          <a:xfrm>
            <a:off x="10401300" y="2755900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Al11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092CFC34-F846-4238-9FE4-87E0D531DA1B}"/>
              </a:ext>
            </a:extLst>
          </p:cNvPr>
          <p:cNvSpPr txBox="1"/>
          <p:nvPr/>
        </p:nvSpPr>
        <p:spPr>
          <a:xfrm>
            <a:off x="10401300" y="4711699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Ac03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DC4E7C7-C2ED-4CF8-AB1C-B71E0EC59F80}"/>
              </a:ext>
            </a:extLst>
          </p:cNvPr>
          <p:cNvSpPr txBox="1"/>
          <p:nvPr/>
        </p:nvSpPr>
        <p:spPr>
          <a:xfrm>
            <a:off x="10401300" y="4366939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Ac02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36915C24-1B81-4A8C-AC0C-0DF34512513F}"/>
              </a:ext>
            </a:extLst>
          </p:cNvPr>
          <p:cNvSpPr txBox="1"/>
          <p:nvPr/>
        </p:nvSpPr>
        <p:spPr>
          <a:xfrm>
            <a:off x="10401300" y="5419178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Ac05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AB0A8E9A-2665-4AD9-9756-83DEE0CB4326}"/>
              </a:ext>
            </a:extLst>
          </p:cNvPr>
          <p:cNvSpPr txBox="1"/>
          <p:nvPr/>
        </p:nvSpPr>
        <p:spPr>
          <a:xfrm>
            <a:off x="10401300" y="5067300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Ac04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FC3AF756-9CEB-4528-994F-A8B72DACBF02}"/>
              </a:ext>
            </a:extLst>
          </p:cNvPr>
          <p:cNvSpPr txBox="1"/>
          <p:nvPr/>
        </p:nvSpPr>
        <p:spPr>
          <a:xfrm>
            <a:off x="10401300" y="5787479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Ac06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BAE0CD5E-14B1-4515-9B1C-F59F430D5E78}"/>
              </a:ext>
            </a:extLst>
          </p:cNvPr>
          <p:cNvSpPr txBox="1"/>
          <p:nvPr/>
        </p:nvSpPr>
        <p:spPr>
          <a:xfrm>
            <a:off x="10401300" y="6556921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Ac08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7A9835A5-6BDE-477D-8E23-4B6A30DFAFDE}"/>
              </a:ext>
            </a:extLst>
          </p:cNvPr>
          <p:cNvSpPr txBox="1"/>
          <p:nvPr/>
        </p:nvSpPr>
        <p:spPr>
          <a:xfrm>
            <a:off x="10401300" y="6172200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Ac07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5957D84C-013D-47AF-8933-9D08D50476D9}"/>
              </a:ext>
            </a:extLst>
          </p:cNvPr>
          <p:cNvSpPr txBox="1"/>
          <p:nvPr/>
        </p:nvSpPr>
        <p:spPr>
          <a:xfrm>
            <a:off x="10401300" y="-116162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Al02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C5512CD3-6A60-4EFD-851A-DD7C50AA59CB}"/>
              </a:ext>
            </a:extLst>
          </p:cNvPr>
          <p:cNvSpPr txBox="1"/>
          <p:nvPr/>
        </p:nvSpPr>
        <p:spPr>
          <a:xfrm>
            <a:off x="10401300" y="6941642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Ac09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F3CBAADB-2184-4110-88A8-3FD113E8E5E7}"/>
              </a:ext>
            </a:extLst>
          </p:cNvPr>
          <p:cNvSpPr txBox="1"/>
          <p:nvPr/>
        </p:nvSpPr>
        <p:spPr>
          <a:xfrm>
            <a:off x="10401300" y="-484463"/>
            <a:ext cx="990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Al01</a:t>
            </a:r>
          </a:p>
        </p:txBody>
      </p:sp>
      <p:cxnSp>
        <p:nvCxnSpPr>
          <p:cNvPr id="69" name="Conector recto de flecha 68">
            <a:extLst>
              <a:ext uri="{FF2B5EF4-FFF2-40B4-BE49-F238E27FC236}">
                <a16:creationId xmlns:a16="http://schemas.microsoft.com/office/drawing/2014/main" id="{BE16601B-0A32-4012-99EF-09D2898BC99E}"/>
              </a:ext>
            </a:extLst>
          </p:cNvPr>
          <p:cNvCxnSpPr>
            <a:cxnSpLocks/>
            <a:endCxn id="57" idx="1"/>
          </p:cNvCxnSpPr>
          <p:nvPr/>
        </p:nvCxnSpPr>
        <p:spPr>
          <a:xfrm>
            <a:off x="5448300" y="430788"/>
            <a:ext cx="4953000" cy="2517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de flecha 70">
            <a:extLst>
              <a:ext uri="{FF2B5EF4-FFF2-40B4-BE49-F238E27FC236}">
                <a16:creationId xmlns:a16="http://schemas.microsoft.com/office/drawing/2014/main" id="{808EA25D-B64E-447F-B938-101B83E698E3}"/>
              </a:ext>
            </a:extLst>
          </p:cNvPr>
          <p:cNvCxnSpPr>
            <a:cxnSpLocks/>
            <a:stCxn id="18" idx="3"/>
            <a:endCxn id="58" idx="1"/>
          </p:cNvCxnSpPr>
          <p:nvPr/>
        </p:nvCxnSpPr>
        <p:spPr>
          <a:xfrm flipV="1">
            <a:off x="5549900" y="4904060"/>
            <a:ext cx="4851400" cy="747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de flecha 72">
            <a:extLst>
              <a:ext uri="{FF2B5EF4-FFF2-40B4-BE49-F238E27FC236}">
                <a16:creationId xmlns:a16="http://schemas.microsoft.com/office/drawing/2014/main" id="{310BFC49-5A0B-42CA-993E-A041C0AC88A0}"/>
              </a:ext>
            </a:extLst>
          </p:cNvPr>
          <p:cNvCxnSpPr>
            <a:stCxn id="23" idx="3"/>
            <a:endCxn id="45" idx="1"/>
          </p:cNvCxnSpPr>
          <p:nvPr/>
        </p:nvCxnSpPr>
        <p:spPr>
          <a:xfrm>
            <a:off x="5549900" y="116160"/>
            <a:ext cx="4851400" cy="633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de flecha 74">
            <a:extLst>
              <a:ext uri="{FF2B5EF4-FFF2-40B4-BE49-F238E27FC236}">
                <a16:creationId xmlns:a16="http://schemas.microsoft.com/office/drawing/2014/main" id="{BD537EA7-060A-4FF7-A712-4D0B4068E900}"/>
              </a:ext>
            </a:extLst>
          </p:cNvPr>
          <p:cNvCxnSpPr>
            <a:cxnSpLocks/>
            <a:stCxn id="15" idx="3"/>
            <a:endCxn id="64" idx="1"/>
          </p:cNvCxnSpPr>
          <p:nvPr/>
        </p:nvCxnSpPr>
        <p:spPr>
          <a:xfrm>
            <a:off x="5549900" y="2988222"/>
            <a:ext cx="4851400" cy="3376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de flecha 76">
            <a:extLst>
              <a:ext uri="{FF2B5EF4-FFF2-40B4-BE49-F238E27FC236}">
                <a16:creationId xmlns:a16="http://schemas.microsoft.com/office/drawing/2014/main" id="{BC730EDF-61D3-459B-862E-2D0747216FBC}"/>
              </a:ext>
            </a:extLst>
          </p:cNvPr>
          <p:cNvCxnSpPr>
            <a:cxnSpLocks/>
            <a:stCxn id="12" idx="3"/>
            <a:endCxn id="50" idx="1"/>
          </p:cNvCxnSpPr>
          <p:nvPr/>
        </p:nvCxnSpPr>
        <p:spPr>
          <a:xfrm>
            <a:off x="5549900" y="2340521"/>
            <a:ext cx="4851400" cy="1456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de flecha 78">
            <a:extLst>
              <a:ext uri="{FF2B5EF4-FFF2-40B4-BE49-F238E27FC236}">
                <a16:creationId xmlns:a16="http://schemas.microsoft.com/office/drawing/2014/main" id="{59E195CB-BD2A-415F-B6FE-976889F7664C}"/>
              </a:ext>
            </a:extLst>
          </p:cNvPr>
          <p:cNvCxnSpPr>
            <a:cxnSpLocks/>
          </p:cNvCxnSpPr>
          <p:nvPr/>
        </p:nvCxnSpPr>
        <p:spPr>
          <a:xfrm>
            <a:off x="5448300" y="-137838"/>
            <a:ext cx="4953000" cy="1219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de flecha 80">
            <a:extLst>
              <a:ext uri="{FF2B5EF4-FFF2-40B4-BE49-F238E27FC236}">
                <a16:creationId xmlns:a16="http://schemas.microsoft.com/office/drawing/2014/main" id="{68A32A48-54E1-44F4-B942-1E42361E6525}"/>
              </a:ext>
            </a:extLst>
          </p:cNvPr>
          <p:cNvCxnSpPr>
            <a:cxnSpLocks/>
            <a:stCxn id="4" idx="3"/>
            <a:endCxn id="53" idx="1"/>
          </p:cNvCxnSpPr>
          <p:nvPr/>
        </p:nvCxnSpPr>
        <p:spPr>
          <a:xfrm>
            <a:off x="5549900" y="1114041"/>
            <a:ext cx="4851400" cy="575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de flecha 82">
            <a:extLst>
              <a:ext uri="{FF2B5EF4-FFF2-40B4-BE49-F238E27FC236}">
                <a16:creationId xmlns:a16="http://schemas.microsoft.com/office/drawing/2014/main" id="{A232BB59-F0EF-45EF-AAB1-908FCC46139C}"/>
              </a:ext>
            </a:extLst>
          </p:cNvPr>
          <p:cNvCxnSpPr>
            <a:stCxn id="14" idx="3"/>
            <a:endCxn id="65" idx="1"/>
          </p:cNvCxnSpPr>
          <p:nvPr/>
        </p:nvCxnSpPr>
        <p:spPr>
          <a:xfrm flipV="1">
            <a:off x="5549900" y="76199"/>
            <a:ext cx="4851400" cy="3463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de flecha 84">
            <a:extLst>
              <a:ext uri="{FF2B5EF4-FFF2-40B4-BE49-F238E27FC236}">
                <a16:creationId xmlns:a16="http://schemas.microsoft.com/office/drawing/2014/main" id="{6BE47BF2-4C3F-44B7-B4B3-5617637439E1}"/>
              </a:ext>
            </a:extLst>
          </p:cNvPr>
          <p:cNvCxnSpPr>
            <a:cxnSpLocks/>
            <a:stCxn id="16" idx="3"/>
            <a:endCxn id="64" idx="1"/>
          </p:cNvCxnSpPr>
          <p:nvPr/>
        </p:nvCxnSpPr>
        <p:spPr>
          <a:xfrm>
            <a:off x="5549900" y="4944021"/>
            <a:ext cx="4851400" cy="1420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de flecha 86">
            <a:extLst>
              <a:ext uri="{FF2B5EF4-FFF2-40B4-BE49-F238E27FC236}">
                <a16:creationId xmlns:a16="http://schemas.microsoft.com/office/drawing/2014/main" id="{F453C6F9-5187-4390-A21C-EC0BAA86EB0F}"/>
              </a:ext>
            </a:extLst>
          </p:cNvPr>
          <p:cNvCxnSpPr>
            <a:cxnSpLocks/>
            <a:stCxn id="24" idx="3"/>
            <a:endCxn id="55" idx="1"/>
          </p:cNvCxnSpPr>
          <p:nvPr/>
        </p:nvCxnSpPr>
        <p:spPr>
          <a:xfrm flipV="1">
            <a:off x="5549900" y="2658020"/>
            <a:ext cx="4851400" cy="4515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de flecha 88">
            <a:extLst>
              <a:ext uri="{FF2B5EF4-FFF2-40B4-BE49-F238E27FC236}">
                <a16:creationId xmlns:a16="http://schemas.microsoft.com/office/drawing/2014/main" id="{0AE9605B-23AB-4B6D-BDC1-5A93C1A72878}"/>
              </a:ext>
            </a:extLst>
          </p:cNvPr>
          <p:cNvCxnSpPr>
            <a:stCxn id="16" idx="3"/>
            <a:endCxn id="52" idx="1"/>
          </p:cNvCxnSpPr>
          <p:nvPr/>
        </p:nvCxnSpPr>
        <p:spPr>
          <a:xfrm flipV="1">
            <a:off x="5549900" y="4214539"/>
            <a:ext cx="4851400" cy="729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de flecha 90">
            <a:extLst>
              <a:ext uri="{FF2B5EF4-FFF2-40B4-BE49-F238E27FC236}">
                <a16:creationId xmlns:a16="http://schemas.microsoft.com/office/drawing/2014/main" id="{6461880B-478D-4596-862E-77C53917C6F2}"/>
              </a:ext>
            </a:extLst>
          </p:cNvPr>
          <p:cNvCxnSpPr>
            <a:stCxn id="20" idx="3"/>
            <a:endCxn id="61" idx="1"/>
          </p:cNvCxnSpPr>
          <p:nvPr/>
        </p:nvCxnSpPr>
        <p:spPr>
          <a:xfrm flipV="1">
            <a:off x="5549900" y="5259661"/>
            <a:ext cx="4851400" cy="760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cto de flecha 92">
            <a:extLst>
              <a:ext uri="{FF2B5EF4-FFF2-40B4-BE49-F238E27FC236}">
                <a16:creationId xmlns:a16="http://schemas.microsoft.com/office/drawing/2014/main" id="{2215A222-EC5C-45B3-A350-62183D820E37}"/>
              </a:ext>
            </a:extLst>
          </p:cNvPr>
          <p:cNvCxnSpPr>
            <a:stCxn id="10" idx="3"/>
            <a:endCxn id="56" idx="1"/>
          </p:cNvCxnSpPr>
          <p:nvPr/>
        </p:nvCxnSpPr>
        <p:spPr>
          <a:xfrm flipV="1">
            <a:off x="5549900" y="3499779"/>
            <a:ext cx="4851400" cy="754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itle 2">
            <a:extLst>
              <a:ext uri="{FF2B5EF4-FFF2-40B4-BE49-F238E27FC236}">
                <a16:creationId xmlns:a16="http://schemas.microsoft.com/office/drawing/2014/main" id="{17F74D7A-6DB9-4026-839B-D0E0B67C8F0D}"/>
              </a:ext>
            </a:extLst>
          </p:cNvPr>
          <p:cNvSpPr txBox="1">
            <a:spLocks/>
          </p:cNvSpPr>
          <p:nvPr/>
        </p:nvSpPr>
        <p:spPr>
          <a:xfrm>
            <a:off x="290287" y="365125"/>
            <a:ext cx="10515600" cy="594083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/>
              <a:t>¿Diagnóstico? </a:t>
            </a:r>
          </a:p>
        </p:txBody>
      </p:sp>
      <p:sp>
        <p:nvSpPr>
          <p:cNvPr id="72" name="Title 2">
            <a:extLst>
              <a:ext uri="{FF2B5EF4-FFF2-40B4-BE49-F238E27FC236}">
                <a16:creationId xmlns:a16="http://schemas.microsoft.com/office/drawing/2014/main" id="{DF10DC6E-7D7E-46FA-9D55-7253275CE3A3}"/>
              </a:ext>
            </a:extLst>
          </p:cNvPr>
          <p:cNvSpPr txBox="1">
            <a:spLocks/>
          </p:cNvSpPr>
          <p:nvPr/>
        </p:nvSpPr>
        <p:spPr>
          <a:xfrm>
            <a:off x="290287" y="1173008"/>
            <a:ext cx="3697513" cy="2575796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700" dirty="0"/>
              <a:t>Establecer posibles vínculos sugeridos entre casos de estudio y situaciones del “mientras tanto” específicas</a:t>
            </a:r>
            <a:endParaRPr lang="es-ES_tradnl" sz="2700" dirty="0"/>
          </a:p>
        </p:txBody>
      </p:sp>
    </p:spTree>
    <p:extLst>
      <p:ext uri="{BB962C8B-B14F-4D97-AF65-F5344CB8AC3E}">
        <p14:creationId xmlns:p14="http://schemas.microsoft.com/office/powerpoint/2010/main" val="177397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5F6C1C8F-C159-47E7-8B4C-AFCAF1356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60" y="0"/>
            <a:ext cx="4003540" cy="3429000"/>
          </a:xfrm>
          <a:prstGeom prst="rect">
            <a:avLst/>
          </a:prstGeom>
        </p:spPr>
      </p:pic>
      <p:pic>
        <p:nvPicPr>
          <p:cNvPr id="3" name="Imagen 2" descr="Cravedi Luciano">
            <a:extLst>
              <a:ext uri="{FF2B5EF4-FFF2-40B4-BE49-F238E27FC236}">
                <a16:creationId xmlns:a16="http://schemas.microsoft.com/office/drawing/2014/main" id="{2299DB52-C865-427B-8960-0B483C3872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0"/>
            <a:ext cx="4762500" cy="3429000"/>
          </a:xfrm>
          <a:prstGeom prst="rect">
            <a:avLst/>
          </a:prstGeom>
        </p:spPr>
      </p:pic>
      <p:pic>
        <p:nvPicPr>
          <p:cNvPr id="4" name="Imagen 3" descr="Sandoval Pablo">
            <a:extLst>
              <a:ext uri="{FF2B5EF4-FFF2-40B4-BE49-F238E27FC236}">
                <a16:creationId xmlns:a16="http://schemas.microsoft.com/office/drawing/2014/main" id="{3C9EEE0B-A62B-411A-8A43-4CF14367D9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2802" y="2756283"/>
            <a:ext cx="3429000" cy="4720612"/>
          </a:xfrm>
          <a:prstGeom prst="rect">
            <a:avLst/>
          </a:prstGeom>
        </p:spPr>
      </p:pic>
      <p:pic>
        <p:nvPicPr>
          <p:cNvPr id="5" name="Imagen 4" descr="Arias Roberto">
            <a:extLst>
              <a:ext uri="{FF2B5EF4-FFF2-40B4-BE49-F238E27FC236}">
                <a16:creationId xmlns:a16="http://schemas.microsoft.com/office/drawing/2014/main" id="{A5E44582-E743-4293-B11D-40F4BD9F08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5303" y="2790259"/>
            <a:ext cx="3429002" cy="4720615"/>
          </a:xfrm>
          <a:prstGeom prst="rect">
            <a:avLst/>
          </a:prstGeom>
        </p:spPr>
      </p:pic>
      <p:pic>
        <p:nvPicPr>
          <p:cNvPr id="6" name="Imagen 5" descr="Princich Anton">
            <a:extLst>
              <a:ext uri="{FF2B5EF4-FFF2-40B4-BE49-F238E27FC236}">
                <a16:creationId xmlns:a16="http://schemas.microsoft.com/office/drawing/2014/main" id="{76C892E0-EFBE-4F97-A7DF-36C2F041B35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b="37710"/>
          <a:stretch/>
        </p:blipFill>
        <p:spPr>
          <a:xfrm rot="16200000">
            <a:off x="55466" y="31592"/>
            <a:ext cx="3395022" cy="3345971"/>
          </a:xfrm>
          <a:prstGeom prst="rect">
            <a:avLst/>
          </a:prstGeom>
        </p:spPr>
      </p:pic>
      <p:pic>
        <p:nvPicPr>
          <p:cNvPr id="7" name="Imagen 6" descr="Mena Pablo">
            <a:extLst>
              <a:ext uri="{FF2B5EF4-FFF2-40B4-BE49-F238E27FC236}">
                <a16:creationId xmlns:a16="http://schemas.microsoft.com/office/drawing/2014/main" id="{BC652478-09E3-4C6E-B622-E2DE8772724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64" b="36948"/>
          <a:stretch/>
        </p:blipFill>
        <p:spPr>
          <a:xfrm>
            <a:off x="7521" y="3570852"/>
            <a:ext cx="2659474" cy="329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37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63101" y="5238279"/>
            <a:ext cx="5865803" cy="625812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s-ES" sz="3500" dirty="0">
                <a:solidFill>
                  <a:schemeClr val="bg1"/>
                </a:solidFill>
                <a:latin typeface="Trebuchet MS" pitchFamily="34" charset="0"/>
                <a:ea typeface="Telefonica Light" charset="0"/>
                <a:cs typeface="Telefonica ExtraLight"/>
              </a:rPr>
              <a:t>¡Gracias!</a:t>
            </a:r>
            <a:endParaRPr lang="es-ES_tradnl" sz="3500" dirty="0">
              <a:solidFill>
                <a:schemeClr val="bg1"/>
              </a:solidFill>
              <a:latin typeface="Trebuchet MS" pitchFamily="34" charset="0"/>
              <a:ea typeface="Telefonica Light" charset="0"/>
              <a:cs typeface="Telefonica ExtraLight"/>
            </a:endParaRPr>
          </a:p>
        </p:txBody>
      </p:sp>
      <p:pic>
        <p:nvPicPr>
          <p:cNvPr id="4" name="3 Imagen" descr="Logo DAR_main_PARA_FONDO-VERDE-DA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349" y="2702050"/>
            <a:ext cx="2749302" cy="14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mioneta en la calle&#10;&#10;Descripción generada automáticamente">
            <a:extLst>
              <a:ext uri="{FF2B5EF4-FFF2-40B4-BE49-F238E27FC236}">
                <a16:creationId xmlns:a16="http://schemas.microsoft.com/office/drawing/2014/main" id="{438CF8A5-994B-4378-988A-4D2647106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C1F4FB1-DCC3-425E-946F-5D278330C6BA}"/>
              </a:ext>
            </a:extLst>
          </p:cNvPr>
          <p:cNvSpPr txBox="1"/>
          <p:nvPr/>
        </p:nvSpPr>
        <p:spPr>
          <a:xfrm>
            <a:off x="393700" y="52070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Lara </a:t>
            </a:r>
            <a:r>
              <a:rPr lang="es-AR" sz="1600" dirty="0" err="1"/>
              <a:t>Almárcegui</a:t>
            </a:r>
            <a:r>
              <a:rPr lang="es-AR" sz="1600" dirty="0"/>
              <a:t>. Guía de descampados de San Pablo</a:t>
            </a:r>
          </a:p>
        </p:txBody>
      </p:sp>
    </p:spTree>
    <p:extLst>
      <p:ext uri="{BB962C8B-B14F-4D97-AF65-F5344CB8AC3E}">
        <p14:creationId xmlns:p14="http://schemas.microsoft.com/office/powerpoint/2010/main" val="1923678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dificio, exterior, calle, rojo&#10;&#10;Descripción generada automáticamente">
            <a:extLst>
              <a:ext uri="{FF2B5EF4-FFF2-40B4-BE49-F238E27FC236}">
                <a16:creationId xmlns:a16="http://schemas.microsoft.com/office/drawing/2014/main" id="{46990B46-8317-4F42-BE78-1B6FF94C7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775" y="800100"/>
            <a:ext cx="8096250" cy="52578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31E1C92-1FB9-4905-A5F1-C134531444FA}"/>
              </a:ext>
            </a:extLst>
          </p:cNvPr>
          <p:cNvSpPr txBox="1"/>
          <p:nvPr/>
        </p:nvSpPr>
        <p:spPr>
          <a:xfrm>
            <a:off x="393700" y="52070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Santiago </a:t>
            </a:r>
            <a:r>
              <a:rPr lang="es-AR" sz="1600" dirty="0" err="1"/>
              <a:t>Cirugeda</a:t>
            </a:r>
            <a:r>
              <a:rPr lang="es-AR" sz="1600" dirty="0"/>
              <a:t>. Intervención temporaria en Sevilla</a:t>
            </a:r>
          </a:p>
        </p:txBody>
      </p:sp>
    </p:spTree>
    <p:extLst>
      <p:ext uri="{BB962C8B-B14F-4D97-AF65-F5344CB8AC3E}">
        <p14:creationId xmlns:p14="http://schemas.microsoft.com/office/powerpoint/2010/main" val="2677100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6ACD66A-86CA-45C1-BE58-55E4BA2DDB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77314" y="0"/>
          <a:ext cx="4882784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r:id="rId3" imgW="16253640" imgH="11403000" progId="">
                  <p:embed/>
                </p:oleObj>
              </mc:Choice>
              <mc:Fallback>
                <p:oleObj r:id="rId3" imgW="16253640" imgH="11403000" progId="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36ACD66A-86CA-45C1-BE58-55E4BA2DD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77314" y="0"/>
                        <a:ext cx="4882784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3802956-3F8D-462F-BB5B-5B410CB1D0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9002" y="3555"/>
          <a:ext cx="4914898" cy="3451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r:id="rId5" imgW="16253640" imgH="11504520" progId="">
                  <p:embed/>
                </p:oleObj>
              </mc:Choice>
              <mc:Fallback>
                <p:oleObj r:id="rId5" imgW="16253640" imgH="11504520" progId="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C3802956-3F8D-462F-BB5B-5B410CB1D0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9002" y="3555"/>
                        <a:ext cx="4914898" cy="3451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63E0F3FC-58EB-49E3-8A36-E1E767A2C2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9000" y="3399337"/>
          <a:ext cx="4914899" cy="3455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r:id="rId7" imgW="16253640" imgH="11415600" progId="">
                  <p:embed/>
                </p:oleObj>
              </mc:Choice>
              <mc:Fallback>
                <p:oleObj r:id="rId7" imgW="16253640" imgH="11415600" progId="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63E0F3FC-58EB-49E3-8A36-E1E767A2C2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89000" y="3399337"/>
                        <a:ext cx="4914899" cy="3455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A30492A5-F4DA-441F-AFC9-FB872E9E24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77315" y="3429000"/>
          <a:ext cx="4882785" cy="3443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r:id="rId9" imgW="16253640" imgH="11453760" progId="">
                  <p:embed/>
                </p:oleObj>
              </mc:Choice>
              <mc:Fallback>
                <p:oleObj r:id="rId9" imgW="16253640" imgH="11453760" progId="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A30492A5-F4DA-441F-AFC9-FB872E9E24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77315" y="3429000"/>
                        <a:ext cx="4882785" cy="3443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3961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CB1C09-1641-4797-B1E5-C1F7E3933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" y="0"/>
            <a:ext cx="11370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8709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magen 10" descr="Imagen que contiene edificio, exterior, carretera, calle&#10;&#10;Descripción generada automáticamente">
            <a:extLst>
              <a:ext uri="{FF2B5EF4-FFF2-40B4-BE49-F238E27FC236}">
                <a16:creationId xmlns:a16="http://schemas.microsoft.com/office/drawing/2014/main" id="{FE792234-DB10-41FE-B693-0DC889C16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2" r="2" b="17719"/>
          <a:stretch>
            <a:fillRect/>
          </a:stretch>
        </p:blipFill>
        <p:spPr bwMode="auto">
          <a:xfrm>
            <a:off x="6652375" y="615950"/>
            <a:ext cx="4373387" cy="28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11" descr="Imagen que contiene árbol, exterior, carretera, calle&#10;&#10;Descripción generada automáticamente">
            <a:extLst>
              <a:ext uri="{FF2B5EF4-FFF2-40B4-BE49-F238E27FC236}">
                <a16:creationId xmlns:a16="http://schemas.microsoft.com/office/drawing/2014/main" id="{CC9A0B26-55E0-4446-9E2E-D578C5F8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3" r="11041"/>
          <a:stretch>
            <a:fillRect/>
          </a:stretch>
        </p:blipFill>
        <p:spPr bwMode="auto">
          <a:xfrm>
            <a:off x="6652375" y="3638249"/>
            <a:ext cx="4358263" cy="294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n 9">
            <a:extLst>
              <a:ext uri="{FF2B5EF4-FFF2-40B4-BE49-F238E27FC236}">
                <a16:creationId xmlns:a16="http://schemas.microsoft.com/office/drawing/2014/main" id="{F66D59E1-4389-4099-9BA5-FB3FD956B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1" r="60800" b="63866"/>
          <a:stretch/>
        </p:blipFill>
        <p:spPr bwMode="auto">
          <a:xfrm>
            <a:off x="333374" y="615950"/>
            <a:ext cx="4187826" cy="604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231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183E0C-2EEF-4C86-9B8E-83F88129E816}"/>
              </a:ext>
            </a:extLst>
          </p:cNvPr>
          <p:cNvSpPr txBox="1">
            <a:spLocks/>
          </p:cNvSpPr>
          <p:nvPr/>
        </p:nvSpPr>
        <p:spPr>
          <a:xfrm>
            <a:off x="0" y="129304"/>
            <a:ext cx="12192000" cy="594083"/>
          </a:xfrm>
          <a:prstGeom prst="rect">
            <a:avLst/>
          </a:prstGeom>
        </p:spPr>
        <p:txBody>
          <a:bodyPr/>
          <a:lstStyle>
            <a:lvl1pPr algn="l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700" dirty="0"/>
              <a:t>5.4. Vías con L.E. Particularizadas y 5.5. Vías con afectaciones a aperturas o ensanches</a:t>
            </a:r>
            <a:endParaRPr lang="es-ES_tradnl" sz="27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D1B570-83D9-4201-9496-1A2D0EB35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13" b="18148"/>
          <a:stretch/>
        </p:blipFill>
        <p:spPr>
          <a:xfrm>
            <a:off x="155232" y="723387"/>
            <a:ext cx="11881536" cy="613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84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DDC9DEF-6A14-430F-AFEC-C2A21B3D2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48" y="0"/>
            <a:ext cx="4847904" cy="6858000"/>
          </a:xfrm>
          <a:prstGeom prst="rect">
            <a:avLst/>
          </a:prstGeom>
        </p:spPr>
      </p:pic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3603C335-33F5-42A1-B389-803A4C254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31" t="10089" r="55201" b="46846"/>
          <a:stretch/>
        </p:blipFill>
        <p:spPr>
          <a:xfrm>
            <a:off x="6934200" y="237442"/>
            <a:ext cx="2540000" cy="603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0740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Personalizado 2">
      <a:dk1>
        <a:sysClr val="windowText" lastClr="000000"/>
      </a:dk1>
      <a:lt1>
        <a:sysClr val="window" lastClr="FFFFFF"/>
      </a:lt1>
      <a:dk2>
        <a:srgbClr val="4A4A4A"/>
      </a:dk2>
      <a:lt2>
        <a:srgbClr val="E7E6E6"/>
      </a:lt2>
      <a:accent1>
        <a:srgbClr val="00A19A"/>
      </a:accent1>
      <a:accent2>
        <a:srgbClr val="224496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E86D73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15292</TotalTime>
  <Words>612</Words>
  <Application>Microsoft Office PowerPoint</Application>
  <PresentationFormat>Panorámica</PresentationFormat>
  <Paragraphs>170</Paragraphs>
  <Slides>24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Telefonica</vt:lpstr>
      <vt:lpstr>Telefonica Light</vt:lpstr>
      <vt:lpstr>Times New Roman</vt:lpstr>
      <vt:lpstr>Trebuchet MS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Martin DiPeco</cp:lastModifiedBy>
  <cp:revision>643</cp:revision>
  <dcterms:created xsi:type="dcterms:W3CDTF">2016-07-22T07:09:30Z</dcterms:created>
  <dcterms:modified xsi:type="dcterms:W3CDTF">2019-11-01T15:04:03Z</dcterms:modified>
</cp:coreProperties>
</file>