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7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8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9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0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1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2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3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8" r:id="rId2"/>
    <p:sldMasterId id="2147483751" r:id="rId3"/>
    <p:sldMasterId id="2147483764" r:id="rId4"/>
    <p:sldMasterId id="2147483790" r:id="rId5"/>
    <p:sldMasterId id="2147483816" r:id="rId6"/>
    <p:sldMasterId id="2147483829" r:id="rId7"/>
    <p:sldMasterId id="2147483868" r:id="rId8"/>
    <p:sldMasterId id="2147483881" r:id="rId9"/>
    <p:sldMasterId id="2147483894" r:id="rId10"/>
    <p:sldMasterId id="2147483920" r:id="rId11"/>
    <p:sldMasterId id="2147483933" r:id="rId12"/>
    <p:sldMasterId id="2147483946" r:id="rId13"/>
    <p:sldMasterId id="2147483959" r:id="rId14"/>
    <p:sldMasterId id="2147483983" r:id="rId15"/>
    <p:sldMasterId id="2147483995" r:id="rId16"/>
    <p:sldMasterId id="2147484007" r:id="rId17"/>
    <p:sldMasterId id="2147484020" r:id="rId18"/>
    <p:sldMasterId id="2147484033" r:id="rId19"/>
    <p:sldMasterId id="2147484046" r:id="rId20"/>
    <p:sldMasterId id="2147484059" r:id="rId21"/>
    <p:sldMasterId id="2147484072" r:id="rId22"/>
    <p:sldMasterId id="2147484085" r:id="rId23"/>
    <p:sldMasterId id="2147484098" r:id="rId24"/>
  </p:sldMasterIdLst>
  <p:notesMasterIdLst>
    <p:notesMasterId r:id="rId76"/>
  </p:notesMasterIdLst>
  <p:sldIdLst>
    <p:sldId id="33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273" r:id="rId34"/>
    <p:sldId id="324" r:id="rId35"/>
    <p:sldId id="326" r:id="rId36"/>
    <p:sldId id="323" r:id="rId37"/>
    <p:sldId id="305" r:id="rId38"/>
    <p:sldId id="306" r:id="rId39"/>
    <p:sldId id="307" r:id="rId40"/>
    <p:sldId id="321" r:id="rId41"/>
    <p:sldId id="317" r:id="rId42"/>
    <p:sldId id="256" r:id="rId43"/>
    <p:sldId id="274" r:id="rId44"/>
    <p:sldId id="308" r:id="rId45"/>
    <p:sldId id="309" r:id="rId46"/>
    <p:sldId id="261" r:id="rId47"/>
    <p:sldId id="310" r:id="rId48"/>
    <p:sldId id="312" r:id="rId49"/>
    <p:sldId id="257" r:id="rId50"/>
    <p:sldId id="275" r:id="rId51"/>
    <p:sldId id="259" r:id="rId52"/>
    <p:sldId id="318" r:id="rId53"/>
    <p:sldId id="325" r:id="rId54"/>
    <p:sldId id="294" r:id="rId55"/>
    <p:sldId id="263" r:id="rId56"/>
    <p:sldId id="289" r:id="rId57"/>
    <p:sldId id="285" r:id="rId58"/>
    <p:sldId id="295" r:id="rId59"/>
    <p:sldId id="284" r:id="rId60"/>
    <p:sldId id="267" r:id="rId61"/>
    <p:sldId id="287" r:id="rId62"/>
    <p:sldId id="283" r:id="rId63"/>
    <p:sldId id="293" r:id="rId64"/>
    <p:sldId id="290" r:id="rId65"/>
    <p:sldId id="299" r:id="rId66"/>
    <p:sldId id="271" r:id="rId67"/>
    <p:sldId id="269" r:id="rId68"/>
    <p:sldId id="264" r:id="rId69"/>
    <p:sldId id="265" r:id="rId70"/>
    <p:sldId id="266" r:id="rId71"/>
    <p:sldId id="297" r:id="rId72"/>
    <p:sldId id="298" r:id="rId73"/>
    <p:sldId id="335" r:id="rId74"/>
    <p:sldId id="313" r:id="rId7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4660"/>
  </p:normalViewPr>
  <p:slideViewPr>
    <p:cSldViewPr>
      <p:cViewPr>
        <p:scale>
          <a:sx n="44" d="100"/>
          <a:sy n="44" d="100"/>
        </p:scale>
        <p:origin x="-2028" y="-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slide" Target="slides/slide50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C3F1A-165C-4CF2-953C-F02D8B6DEB21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D3AF9-C74E-4784-A3E0-672352AA507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867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EE4B16-3012-4B8B-9574-1BFC3546BFC3}" type="slidenum">
              <a:rPr lang="en-GB">
                <a:solidFill>
                  <a:prstClr val="white"/>
                </a:solidFill>
              </a:rPr>
              <a:pPr/>
              <a:t>14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8057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80579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GB"/>
              <a:t>CARÁTULA</a:t>
            </a:r>
          </a:p>
          <a:p>
            <a:pPr eaLnBrk="1" hangingPunct="1">
              <a:spcBef>
                <a:spcPts val="450"/>
              </a:spcBef>
            </a:pPr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34A9EE-AE47-4C7B-8F58-35DBBABB95A1}" type="slidenum">
              <a:rPr lang="en-GB">
                <a:solidFill>
                  <a:prstClr val="white"/>
                </a:solidFill>
              </a:rPr>
              <a:pPr/>
              <a:t>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5190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5190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GB"/>
              <a:t>CARÁTULA</a:t>
            </a:r>
          </a:p>
          <a:p>
            <a:pPr eaLnBrk="1" hangingPunct="1">
              <a:spcBef>
                <a:spcPts val="450"/>
              </a:spcBef>
            </a:pPr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33214B-0D3C-446A-A59D-52A90D35401A}" type="slidenum">
              <a:rPr lang="en-GB">
                <a:solidFill>
                  <a:prstClr val="white"/>
                </a:solidFill>
              </a:rPr>
              <a:pPr/>
              <a:t>16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763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GB"/>
              <a:t>CARÁTULA</a:t>
            </a:r>
          </a:p>
          <a:p>
            <a:pPr eaLnBrk="1" hangingPunct="1">
              <a:spcBef>
                <a:spcPts val="450"/>
              </a:spcBef>
            </a:pPr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7CF7DA-88B7-4B6C-AEE8-3297BD8EF6DB}" type="slidenum">
              <a:rPr lang="en-GB">
                <a:solidFill>
                  <a:prstClr val="white"/>
                </a:solidFill>
              </a:rPr>
              <a:pPr/>
              <a:t>21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1337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13379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GB"/>
              <a:t>CARÁTULA</a:t>
            </a:r>
          </a:p>
          <a:p>
            <a:pPr eaLnBrk="1" hangingPunct="1">
              <a:spcBef>
                <a:spcPts val="450"/>
              </a:spcBef>
            </a:pPr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1AB3D9-2A78-4549-A0A9-DD2B71B85B3E}" type="slidenum">
              <a:rPr lang="en-GB">
                <a:solidFill>
                  <a:prstClr val="white"/>
                </a:solidFill>
              </a:rPr>
              <a:pPr/>
              <a:t>22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2019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2019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GB"/>
              <a:t>CARÁTULA</a:t>
            </a:r>
          </a:p>
          <a:p>
            <a:pPr eaLnBrk="1" hangingPunct="1">
              <a:spcBef>
                <a:spcPts val="450"/>
              </a:spcBef>
            </a:pPr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AEB183-5DD6-4CB2-B960-C0E92DB4732A}" type="slidenum">
              <a:rPr lang="en-GB">
                <a:solidFill>
                  <a:prstClr val="white"/>
                </a:solidFill>
              </a:rPr>
              <a:pPr/>
              <a:t>24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2976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GB"/>
              <a:t>CARÁTULA</a:t>
            </a:r>
          </a:p>
          <a:p>
            <a:pPr eaLnBrk="1" hangingPunct="1">
              <a:spcBef>
                <a:spcPts val="450"/>
              </a:spcBef>
            </a:pPr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B07C9D-86DB-41F0-9C91-B9EEA9887B5F}" type="slidenum">
              <a:rPr lang="en-GB">
                <a:solidFill>
                  <a:prstClr val="white"/>
                </a:solidFill>
              </a:rPr>
              <a:pPr/>
              <a:t>25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6493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493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GB"/>
              <a:t>CARÁTULA</a:t>
            </a:r>
          </a:p>
          <a:p>
            <a:pPr eaLnBrk="1" hangingPunct="1">
              <a:spcBef>
                <a:spcPts val="450"/>
              </a:spcBef>
            </a:pPr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0F93-7256-457F-8E0E-CDC63A4F1799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0EF6-BB72-4DB6-9C77-00ED9783EC3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792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0F93-7256-457F-8E0E-CDC63A4F1799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0EF6-BB72-4DB6-9C77-00ED9783EC3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09508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1DC-203F-4A8E-B5A3-6BA771A892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322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E6B8-67A0-494B-8DAB-55D85C33FB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124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AFE3-7C9B-49C8-82F1-44AFC73496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663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E0DD8-D744-4CCE-AD74-87871AF8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423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1FC-7B73-4842-8540-68EF5AC7648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182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0C52-E351-46CA-A744-F0A2F4C8B1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27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E3FF4-2FA7-4298-A8D1-E43BB8F3AB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763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656FA-7E97-44DD-A1C0-C0A6AD3D7D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05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291B-33E5-4C67-A552-FCC3D3A5F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426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C02F-C52B-4708-AF7D-34491638AB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5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0F93-7256-457F-8E0E-CDC63A4F1799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0EF6-BB72-4DB6-9C77-00ED9783EC3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9182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351A4-1433-496F-A8C4-9CC0B81CD3D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936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E5E1-8BD0-4570-8F09-F6FA3E0B34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397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1DC-203F-4A8E-B5A3-6BA771A892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315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E6B8-67A0-494B-8DAB-55D85C33FB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042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AFE3-7C9B-49C8-82F1-44AFC73496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169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E0DD8-D744-4CCE-AD74-87871AF8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686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1FC-7B73-4842-8540-68EF5AC7648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566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0C52-E351-46CA-A744-F0A2F4C8B1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691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E3FF4-2FA7-4298-A8D1-E43BB8F3AB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324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656FA-7E97-44DD-A1C0-C0A6AD3D7D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15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291B-33E5-4C67-A552-FCC3D3A5F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286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291B-33E5-4C67-A552-FCC3D3A5F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029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C02F-C52B-4708-AF7D-34491638AB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523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351A4-1433-496F-A8C4-9CC0B81CD3D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127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E5E1-8BD0-4570-8F09-F6FA3E0B34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936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1DC-203F-4A8E-B5A3-6BA771A892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38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E6B8-67A0-494B-8DAB-55D85C33FB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909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AFE3-7C9B-49C8-82F1-44AFC73496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37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E0DD8-D744-4CCE-AD74-87871AF8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491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1FC-7B73-4842-8540-68EF5AC7648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912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0C52-E351-46CA-A744-F0A2F4C8B1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10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C02F-C52B-4708-AF7D-34491638AB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93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E3FF4-2FA7-4298-A8D1-E43BB8F3AB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450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656FA-7E97-44DD-A1C0-C0A6AD3D7D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344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291B-33E5-4C67-A552-FCC3D3A5F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937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C02F-C52B-4708-AF7D-34491638AB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672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351A4-1433-496F-A8C4-9CC0B81CD3D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026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E5E1-8BD0-4570-8F09-F6FA3E0B34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959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1DC-203F-4A8E-B5A3-6BA771A892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390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E6B8-67A0-494B-8DAB-55D85C33FB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375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AFE3-7C9B-49C8-82F1-44AFC73496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379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E0DD8-D744-4CCE-AD74-87871AF8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46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351A4-1433-496F-A8C4-9CC0B81CD3D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485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1FC-7B73-4842-8540-68EF5AC7648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336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0C52-E351-46CA-A744-F0A2F4C8B1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980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E3FF4-2FA7-4298-A8D1-E43BB8F3AB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338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656FA-7E97-44DD-A1C0-C0A6AD3D7D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694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291B-33E5-4C67-A552-FCC3D3A5F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424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C02F-C52B-4708-AF7D-34491638AB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380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351A4-1433-496F-A8C4-9CC0B81CD3D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866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E5E1-8BD0-4570-8F09-F6FA3E0B34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085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1DC-203F-4A8E-B5A3-6BA771A892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113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E6B8-67A0-494B-8DAB-55D85C33FB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58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E5E1-8BD0-4570-8F09-F6FA3E0B34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356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AFE3-7C9B-49C8-82F1-44AFC73496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788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E0DD8-D744-4CCE-AD74-87871AF8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158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1FC-7B73-4842-8540-68EF5AC7648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797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0C52-E351-46CA-A744-F0A2F4C8B1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084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E3FF4-2FA7-4298-A8D1-E43BB8F3AB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5331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656FA-7E97-44DD-A1C0-C0A6AD3D7D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124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95A2AE-3561-483E-8750-A3D553A47E76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7410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D3D5A8A-0E0D-470C-A78F-BE329191F4C3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454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E3D9A02-3740-482F-974B-F44A0C56B92F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1940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5237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07A0C9F-0E31-44AF-8419-2414DA040763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324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1DC-203F-4A8E-B5A3-6BA771A892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8307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7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C1657E-53B3-4819-9BFA-681D84D47BE8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7222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15EEEA-706E-43A0-ABC6-98827FCE5A64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14504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2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6FE927-53E8-427B-81A7-3B9FB10D4E93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186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2F1A71-0835-46CD-88CB-E353A4E82829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9907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8882946-CFDB-4648-AC5D-DA7E16E820C3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4649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8126CCC-D663-46A8-9DD4-EDD195BD2DE0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639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08750" y="496888"/>
            <a:ext cx="1939925" cy="5597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496888"/>
            <a:ext cx="5670550" cy="5597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F89C33-E055-44ED-8161-4240DC9F166F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7553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95A2AE-3561-483E-8750-A3D553A47E76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3119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D3D5A8A-0E0D-470C-A78F-BE329191F4C3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8577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E3D9A02-3740-482F-974B-F44A0C56B92F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318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E6B8-67A0-494B-8DAB-55D85C33FB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4074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5237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07A0C9F-0E31-44AF-8419-2414DA040763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5854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7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C1657E-53B3-4819-9BFA-681D84D47BE8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6798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15EEEA-706E-43A0-ABC6-98827FCE5A64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205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2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6FE927-53E8-427B-81A7-3B9FB10D4E93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42047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2F1A71-0835-46CD-88CB-E353A4E82829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9268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8882946-CFDB-4648-AC5D-DA7E16E820C3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2304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8126CCC-D663-46A8-9DD4-EDD195BD2DE0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6582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08750" y="496888"/>
            <a:ext cx="1939925" cy="5597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496888"/>
            <a:ext cx="5670550" cy="5597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F89C33-E055-44ED-8161-4240DC9F166F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7748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95A2AE-3561-483E-8750-A3D553A47E76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2745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D3D5A8A-0E0D-470C-A78F-BE329191F4C3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984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AFE3-7C9B-49C8-82F1-44AFC73496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6793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E3D9A02-3740-482F-974B-F44A0C56B92F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5835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5237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07A0C9F-0E31-44AF-8419-2414DA040763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6731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7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C1657E-53B3-4819-9BFA-681D84D47BE8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2213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15EEEA-706E-43A0-ABC6-98827FCE5A64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6468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2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6FE927-53E8-427B-81A7-3B9FB10D4E93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2359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2F1A71-0835-46CD-88CB-E353A4E82829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4792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8882946-CFDB-4648-AC5D-DA7E16E820C3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49179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8126CCC-D663-46A8-9DD4-EDD195BD2DE0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43217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08750" y="496888"/>
            <a:ext cx="1939925" cy="5597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496888"/>
            <a:ext cx="5670550" cy="5597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F89C33-E055-44ED-8161-4240DC9F166F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1714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023C8-D472-4EEE-8117-089C85CA5B7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48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E0DD8-D744-4CCE-AD74-87871AF8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2677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4EFBA-1386-4B11-B1D3-E19B26D524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4047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406D-3D3B-468D-84D3-139EB0BD552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8306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2A1A-2F23-4499-80B9-9E51CC2A437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8667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5A810-2F46-432F-B20D-E7AE2828860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0322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3AF26-76D3-47DE-99CC-0A8AF1C3C8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506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561FB-B96A-472C-BD46-0892C2D9E14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544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BA1BB-DE69-41F5-8D9A-DED4D4921E5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4224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D93A0-25EE-4BA7-A5B1-1AFC992490B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14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BCE29-BEC7-4961-A908-F01F14A5F32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6658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3AF22-D474-4DA7-9CF3-F9C14C2B58E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0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0F93-7256-457F-8E0E-CDC63A4F1799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0EF6-BB72-4DB6-9C77-00ED9783EC3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258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1FC-7B73-4842-8540-68EF5AC7648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5416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09E0-E07D-4F70-AA16-D66F63F6ECF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8563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023C8-D472-4EEE-8117-089C85CA5B7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2801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4EFBA-1386-4B11-B1D3-E19B26D524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1702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406D-3D3B-468D-84D3-139EB0BD552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2703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2A1A-2F23-4499-80B9-9E51CC2A437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033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5A810-2F46-432F-B20D-E7AE2828860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516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3AF26-76D3-47DE-99CC-0A8AF1C3C8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9613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561FB-B96A-472C-BD46-0892C2D9E14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369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BA1BB-DE69-41F5-8D9A-DED4D4921E5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8394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D93A0-25EE-4BA7-A5B1-1AFC992490B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67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0C52-E351-46CA-A744-F0A2F4C8B1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4291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BCE29-BEC7-4961-A908-F01F14A5F32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7905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3AF22-D474-4DA7-9CF3-F9C14C2B58E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6145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09E0-E07D-4F70-AA16-D66F63F6ECF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7955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023C8-D472-4EEE-8117-089C85CA5B7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6002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4EFBA-1386-4B11-B1D3-E19B26D524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4692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406D-3D3B-468D-84D3-139EB0BD552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9199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2A1A-2F23-4499-80B9-9E51CC2A437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5442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5A810-2F46-432F-B20D-E7AE2828860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282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3AF26-76D3-47DE-99CC-0A8AF1C3C8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3193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561FB-B96A-472C-BD46-0892C2D9E14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2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E3FF4-2FA7-4298-A8D1-E43BB8F3AB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4412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BA1BB-DE69-41F5-8D9A-DED4D4921E5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2788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D93A0-25EE-4BA7-A5B1-1AFC992490B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786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BCE29-BEC7-4961-A908-F01F14A5F32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768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3AF22-D474-4DA7-9CF3-F9C14C2B58E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0408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09E0-E07D-4F70-AA16-D66F63F6ECF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2108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023C8-D472-4EEE-8117-089C85CA5B7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3491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4EFBA-1386-4B11-B1D3-E19B26D524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1508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406D-3D3B-468D-84D3-139EB0BD552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062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2A1A-2F23-4499-80B9-9E51CC2A437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0679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5A810-2F46-432F-B20D-E7AE2828860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95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656FA-7E97-44DD-A1C0-C0A6AD3D7D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605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3AF26-76D3-47DE-99CC-0A8AF1C3C8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6887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561FB-B96A-472C-BD46-0892C2D9E14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2391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BA1BB-DE69-41F5-8D9A-DED4D4921E5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9342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D93A0-25EE-4BA7-A5B1-1AFC992490B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6625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BCE29-BEC7-4961-A908-F01F14A5F32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8155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3AF22-D474-4DA7-9CF3-F9C14C2B58E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5378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09E0-E07D-4F70-AA16-D66F63F6ECF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8289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023C8-D472-4EEE-8117-089C85CA5B7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2671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4EFBA-1386-4B11-B1D3-E19B26D524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21772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406D-3D3B-468D-84D3-139EB0BD552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7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291B-33E5-4C67-A552-FCC3D3A5F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8247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2A1A-2F23-4499-80B9-9E51CC2A437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6480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5A810-2F46-432F-B20D-E7AE2828860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2860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3AF26-76D3-47DE-99CC-0A8AF1C3C8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143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561FB-B96A-472C-BD46-0892C2D9E14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4336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BA1BB-DE69-41F5-8D9A-DED4D4921E5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0126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D93A0-25EE-4BA7-A5B1-1AFC992490B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0944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BCE29-BEC7-4961-A908-F01F14A5F32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5744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3AF22-D474-4DA7-9CF3-F9C14C2B58E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1644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09E0-E07D-4F70-AA16-D66F63F6ECF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6677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023C8-D472-4EEE-8117-089C85CA5B7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6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C02F-C52B-4708-AF7D-34491638AB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2031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4EFBA-1386-4B11-B1D3-E19B26D524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180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406D-3D3B-468D-84D3-139EB0BD552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5435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2A1A-2F23-4499-80B9-9E51CC2A437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2312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5A810-2F46-432F-B20D-E7AE2828860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0172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3AF26-76D3-47DE-99CC-0A8AF1C3C8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5288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561FB-B96A-472C-BD46-0892C2D9E14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780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BA1BB-DE69-41F5-8D9A-DED4D4921E5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7393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D93A0-25EE-4BA7-A5B1-1AFC992490B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943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BCE29-BEC7-4961-A908-F01F14A5F32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9442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3AF22-D474-4DA7-9CF3-F9C14C2B58E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59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351A4-1433-496F-A8C4-9CC0B81CD3D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947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09E0-E07D-4F70-AA16-D66F63F6ECF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8694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023C8-D472-4EEE-8117-089C85CA5B7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6315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4EFBA-1386-4B11-B1D3-E19B26D524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9408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406D-3D3B-468D-84D3-139EB0BD552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3376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2A1A-2F23-4499-80B9-9E51CC2A437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3172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5A810-2F46-432F-B20D-E7AE2828860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0642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3AF26-76D3-47DE-99CC-0A8AF1C3C8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0316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561FB-B96A-472C-BD46-0892C2D9E14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2102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BA1BB-DE69-41F5-8D9A-DED4D4921E5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3108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D93A0-25EE-4BA7-A5B1-1AFC992490B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61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E5E1-8BD0-4570-8F09-F6FA3E0B34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1998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BCE29-BEC7-4961-A908-F01F14A5F32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7960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3AF22-D474-4DA7-9CF3-F9C14C2B58E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4752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09E0-E07D-4F70-AA16-D66F63F6ECF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9524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023C8-D472-4EEE-8117-089C85CA5B7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863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4EFBA-1386-4B11-B1D3-E19B26D524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9428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406D-3D3B-468D-84D3-139EB0BD552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618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2A1A-2F23-4499-80B9-9E51CC2A437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4128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5A810-2F46-432F-B20D-E7AE2828860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7407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3AF26-76D3-47DE-99CC-0A8AF1C3C8B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2695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561FB-B96A-472C-BD46-0892C2D9E14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16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1DC-203F-4A8E-B5A3-6BA771A892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9195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BA1BB-DE69-41F5-8D9A-DED4D4921E5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7310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D93A0-25EE-4BA7-A5B1-1AFC992490B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4135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BCE29-BEC7-4961-A908-F01F14A5F32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7318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3AF22-D474-4DA7-9CF3-F9C14C2B58E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9709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09E0-E07D-4F70-AA16-D66F63F6ECF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93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E6B8-67A0-494B-8DAB-55D85C33FB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6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0F93-7256-457F-8E0E-CDC63A4F1799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0EF6-BB72-4DB6-9C77-00ED9783EC3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3657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AFE3-7C9B-49C8-82F1-44AFC73496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77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E0DD8-D744-4CCE-AD74-87871AF8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03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1FC-7B73-4842-8540-68EF5AC7648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99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0C52-E351-46CA-A744-F0A2F4C8B1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77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E3FF4-2FA7-4298-A8D1-E43BB8F3AB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72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656FA-7E97-44DD-A1C0-C0A6AD3D7D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23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291B-33E5-4C67-A552-FCC3D3A5F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59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C02F-C52B-4708-AF7D-34491638AB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5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351A4-1433-496F-A8C4-9CC0B81CD3D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62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E5E1-8BD0-4570-8F09-F6FA3E0B34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2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0F93-7256-457F-8E0E-CDC63A4F1799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0EF6-BB72-4DB6-9C77-00ED9783EC3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7815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1DC-203F-4A8E-B5A3-6BA771A892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0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E6B8-67A0-494B-8DAB-55D85C33FB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00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AFE3-7C9B-49C8-82F1-44AFC73496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70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E0DD8-D744-4CCE-AD74-87871AF8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2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1FC-7B73-4842-8540-68EF5AC7648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55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0C52-E351-46CA-A744-F0A2F4C8B1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482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E3FF4-2FA7-4298-A8D1-E43BB8F3AB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155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656FA-7E97-44DD-A1C0-C0A6AD3D7D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29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291B-33E5-4C67-A552-FCC3D3A5F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45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C02F-C52B-4708-AF7D-34491638AB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2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0F93-7256-457F-8E0E-CDC63A4F1799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0EF6-BB72-4DB6-9C77-00ED9783EC3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73715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351A4-1433-496F-A8C4-9CC0B81CD3D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5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E5E1-8BD0-4570-8F09-F6FA3E0B34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65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1DC-203F-4A8E-B5A3-6BA771A892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41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E6B8-67A0-494B-8DAB-55D85C33FB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7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AFE3-7C9B-49C8-82F1-44AFC73496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594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E0DD8-D744-4CCE-AD74-87871AF8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59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1FC-7B73-4842-8540-68EF5AC7648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03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0C52-E351-46CA-A744-F0A2F4C8B1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346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E3FF4-2FA7-4298-A8D1-E43BB8F3AB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710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656FA-7E97-44DD-A1C0-C0A6AD3D7D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9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0F93-7256-457F-8E0E-CDC63A4F1799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0EF6-BB72-4DB6-9C77-00ED9783EC3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25170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291B-33E5-4C67-A552-FCC3D3A5F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48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C02F-C52B-4708-AF7D-34491638AB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627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351A4-1433-496F-A8C4-9CC0B81CD3D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30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E5E1-8BD0-4570-8F09-F6FA3E0B34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02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1DC-203F-4A8E-B5A3-6BA771A892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557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E6B8-67A0-494B-8DAB-55D85C33FB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832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AFE3-7C9B-49C8-82F1-44AFC73496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935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E0DD8-D744-4CCE-AD74-87871AF8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65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1FC-7B73-4842-8540-68EF5AC7648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854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0C52-E351-46CA-A744-F0A2F4C8B1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0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0F93-7256-457F-8E0E-CDC63A4F1799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0EF6-BB72-4DB6-9C77-00ED9783EC3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0879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E3FF4-2FA7-4298-A8D1-E43BB8F3AB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07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656FA-7E97-44DD-A1C0-C0A6AD3D7D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419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291B-33E5-4C67-A552-FCC3D3A5F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396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C02F-C52B-4708-AF7D-34491638AB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33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351A4-1433-496F-A8C4-9CC0B81CD3D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34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E5E1-8BD0-4570-8F09-F6FA3E0B34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821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1DC-203F-4A8E-B5A3-6BA771A892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71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E6B8-67A0-494B-8DAB-55D85C33FB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571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AFE3-7C9B-49C8-82F1-44AFC73496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331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E0DD8-D744-4CCE-AD74-87871AF8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77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0F93-7256-457F-8E0E-CDC63A4F1799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0EF6-BB72-4DB6-9C77-00ED9783EC3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0625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1FC-7B73-4842-8540-68EF5AC7648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514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0C52-E351-46CA-A744-F0A2F4C8B1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97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E3FF4-2FA7-4298-A8D1-E43BB8F3AB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67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656FA-7E97-44DD-A1C0-C0A6AD3D7D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228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291B-33E5-4C67-A552-FCC3D3A5F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992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C02F-C52B-4708-AF7D-34491638AB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514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351A4-1433-496F-A8C4-9CC0B81CD3D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036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E5E1-8BD0-4570-8F09-F6FA3E0B34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427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1DC-203F-4A8E-B5A3-6BA771A8922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726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2E6B8-67A0-494B-8DAB-55D85C33FB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45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0F93-7256-457F-8E0E-CDC63A4F1799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0EF6-BB72-4DB6-9C77-00ED9783EC3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88997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AFE3-7C9B-49C8-82F1-44AFC73496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770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E0DD8-D744-4CCE-AD74-87871AF8AD9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243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71FC-7B73-4842-8540-68EF5AC7648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441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A0C52-E351-46CA-A744-F0A2F4C8B1C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718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E3FF4-2FA7-4298-A8D1-E43BB8F3AB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991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656FA-7E97-44DD-A1C0-C0A6AD3D7D6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169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291B-33E5-4C67-A552-FCC3D3A5FA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095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BC02F-C52B-4708-AF7D-34491638AB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508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351A4-1433-496F-A8C4-9CC0B81CD3D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638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0E5E1-8BD0-4570-8F09-F6FA3E0B345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8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30F93-7256-457F-8E0E-CDC63A4F1799}" type="datetimeFigureOut">
              <a:rPr lang="es-ES" smtClean="0"/>
              <a:pPr/>
              <a:t>10/09/2019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50EF6-BB72-4DB6-9C77-00ED9783EC3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93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319EC-C213-4431-B120-BB990532C9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319EC-C213-4431-B120-BB990532C9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319EC-C213-4431-B120-BB990532C9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0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319EC-C213-4431-B120-BB990532C9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24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96888"/>
            <a:ext cx="77628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2875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54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60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54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64EC3844-50D2-4AE5-B119-3C61C1CBA90A}" type="slidenum">
              <a:rPr lang="en-GB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‹Nº›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7738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ctr" defTabSz="449263" rtl="0" fontAlgn="base">
        <a:lnSpc>
          <a:spcPct val="7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33375" indent="-333375" algn="l" defTabSz="449263" rtl="0" fontAlgn="base">
        <a:lnSpc>
          <a:spcPct val="74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3425" indent="-276225" algn="l" defTabSz="449263" rtl="0" fontAlgn="base">
        <a:lnSpc>
          <a:spcPct val="74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fontAlgn="base">
        <a:lnSpc>
          <a:spcPct val="74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96888"/>
            <a:ext cx="77628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2875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54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60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54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64EC3844-50D2-4AE5-B119-3C61C1CBA90A}" type="slidenum">
              <a:rPr lang="en-GB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‹Nº›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3720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defTabSz="449263" rtl="0" fontAlgn="base">
        <a:lnSpc>
          <a:spcPct val="7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33375" indent="-333375" algn="l" defTabSz="449263" rtl="0" fontAlgn="base">
        <a:lnSpc>
          <a:spcPct val="74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3425" indent="-276225" algn="l" defTabSz="449263" rtl="0" fontAlgn="base">
        <a:lnSpc>
          <a:spcPct val="74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fontAlgn="base">
        <a:lnSpc>
          <a:spcPct val="74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96888"/>
            <a:ext cx="77628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2875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54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60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54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64EC3844-50D2-4AE5-B119-3C61C1CBA90A}" type="slidenum">
              <a:rPr lang="en-GB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‹Nº›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0727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defTabSz="449263" rtl="0" fontAlgn="base">
        <a:lnSpc>
          <a:spcPct val="7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33375" indent="-333375" algn="l" defTabSz="449263" rtl="0" fontAlgn="base">
        <a:lnSpc>
          <a:spcPct val="74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3425" indent="-276225" algn="l" defTabSz="449263" rtl="0" fontAlgn="base">
        <a:lnSpc>
          <a:spcPct val="74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fontAlgn="base">
        <a:lnSpc>
          <a:spcPct val="74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lnSpc>
          <a:spcPct val="7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B7F91-3BCF-4290-9A7C-C07168EFBBB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6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B7F91-3BCF-4290-9A7C-C07168EFBBB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1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B7F91-3BCF-4290-9A7C-C07168EFBBB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7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319EC-C213-4431-B120-BB990532C9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9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B7F91-3BCF-4290-9A7C-C07168EFBBB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8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B7F91-3BCF-4290-9A7C-C07168EFBBB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2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B7F91-3BCF-4290-9A7C-C07168EFBBB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2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B7F91-3BCF-4290-9A7C-C07168EFBBB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4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B7F91-3BCF-4290-9A7C-C07168EFBBB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3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319EC-C213-4431-B120-BB990532C9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9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319EC-C213-4431-B120-BB990532C9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6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319EC-C213-4431-B120-BB990532C9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4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319EC-C213-4431-B120-BB990532C9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3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319EC-C213-4431-B120-BB990532C9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8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319EC-C213-4431-B120-BB990532C9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0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B319EC-C213-4431-B120-BB990532C9F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1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6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7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764704" y="609600"/>
            <a:ext cx="7772400" cy="1143000"/>
          </a:xfrm>
        </p:spPr>
        <p:txBody>
          <a:bodyPr/>
          <a:lstStyle/>
          <a:p>
            <a:r>
              <a:rPr lang="es-E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CONTENIDOS</a:t>
            </a:r>
            <a:endParaRPr lang="es-E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95536" y="1844824"/>
            <a:ext cx="4536504" cy="4114800"/>
          </a:xfrm>
        </p:spPr>
        <p:txBody>
          <a:bodyPr/>
          <a:lstStyle/>
          <a:p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 de Paisaje Cultural</a:t>
            </a:r>
          </a:p>
          <a:p>
            <a:endParaRPr lang="es-ES" sz="24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paisaje pecuario en Uruguay.</a:t>
            </a:r>
          </a:p>
          <a:p>
            <a:endParaRPr lang="es-ES" sz="24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Paisaje cultural industrial Fray Bentos</a:t>
            </a:r>
            <a:endParaRPr lang="es-E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90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a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0" y="404664"/>
            <a:ext cx="7848600" cy="598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971600" y="1196752"/>
            <a:ext cx="59951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El paisaje  pecuario en el Uruguay:</a:t>
            </a:r>
          </a:p>
          <a:p>
            <a:r>
              <a:rPr lang="es-ES" sz="2800" dirty="0" smtClean="0">
                <a:solidFill>
                  <a:schemeClr val="bg1"/>
                </a:solidFill>
              </a:rPr>
              <a:t> una larga construcción de cuatro siglos.</a:t>
            </a:r>
          </a:p>
          <a:p>
            <a:endParaRPr lang="es-ES" sz="2800" dirty="0" smtClean="0">
              <a:solidFill>
                <a:schemeClr val="bg1"/>
              </a:solidFill>
            </a:endParaRPr>
          </a:p>
          <a:p>
            <a:endParaRPr lang="es-E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9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uevo-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357165"/>
            <a:ext cx="4286280" cy="611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cielo.org.ar/img/revistas/eypt/v18n3/a3map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5" y="857232"/>
            <a:ext cx="3900481" cy="4654420"/>
          </a:xfrm>
          <a:prstGeom prst="rect">
            <a:avLst/>
          </a:prstGeom>
          <a:noFill/>
        </p:spPr>
      </p:pic>
      <p:pic>
        <p:nvPicPr>
          <p:cNvPr id="5" name="Picture 15" descr="Mapa Ganados U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57232"/>
            <a:ext cx="3816424" cy="471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5335774" cy="386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8" name="Picture 6" descr="MAPA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4879156" cy="354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9" name="Rectangle 7"/>
          <p:cNvSpPr>
            <a:spLocks noChangeArrowheads="1"/>
          </p:cNvSpPr>
          <p:nvPr/>
        </p:nvSpPr>
        <p:spPr bwMode="auto">
          <a:xfrm>
            <a:off x="1115616" y="4581128"/>
            <a:ext cx="59055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dirty="0" smtClean="0">
                <a:solidFill>
                  <a:srgbClr val="FFFFFF"/>
                </a:solidFill>
                <a:latin typeface="Arial" charset="0"/>
              </a:rPr>
              <a:t>Estado de la division de la </a:t>
            </a:r>
            <a:r>
              <a:rPr lang="en-GB" dirty="0" err="1" smtClean="0">
                <a:solidFill>
                  <a:srgbClr val="FFFFFF"/>
                </a:solidFill>
                <a:latin typeface="Arial" charset="0"/>
              </a:rPr>
              <a:t>tierra</a:t>
            </a:r>
            <a:r>
              <a:rPr lang="en-GB" dirty="0" smtClean="0">
                <a:solidFill>
                  <a:srgbClr val="FFFFFF"/>
                </a:solidFill>
                <a:latin typeface="Arial" charset="0"/>
              </a:rPr>
              <a:t>  hacia1780.</a:t>
            </a:r>
          </a:p>
        </p:txBody>
      </p:sp>
    </p:spTree>
    <p:extLst>
      <p:ext uri="{BB962C8B-B14F-4D97-AF65-F5344CB8AC3E}">
        <p14:creationId xmlns:p14="http://schemas.microsoft.com/office/powerpoint/2010/main" val="863780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4" name="Rectangle 4"/>
          <p:cNvSpPr>
            <a:spLocks noChangeArrowheads="1"/>
          </p:cNvSpPr>
          <p:nvPr/>
        </p:nvSpPr>
        <p:spPr bwMode="auto">
          <a:xfrm>
            <a:off x="1042541" y="4941168"/>
            <a:ext cx="3673475" cy="54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 smtClean="0">
                <a:solidFill>
                  <a:srgbClr val="FFFFFF"/>
                </a:solidFill>
                <a:latin typeface="Arial" charset="0"/>
              </a:rPr>
              <a:t>Estado de la </a:t>
            </a:r>
            <a:r>
              <a:rPr lang="en-GB" sz="2000" dirty="0" err="1" smtClean="0">
                <a:solidFill>
                  <a:srgbClr val="FFFFFF"/>
                </a:solidFill>
                <a:latin typeface="Arial" charset="0"/>
              </a:rPr>
              <a:t>propiedad</a:t>
            </a:r>
            <a:r>
              <a:rPr lang="en-GB" sz="2000" dirty="0" smtClean="0">
                <a:solidFill>
                  <a:srgbClr val="FFFFFF"/>
                </a:solidFill>
                <a:latin typeface="Arial" charset="0"/>
              </a:rPr>
              <a:t>  de la </a:t>
            </a:r>
            <a:r>
              <a:rPr lang="en-GB" sz="2000" dirty="0" err="1" smtClean="0">
                <a:solidFill>
                  <a:srgbClr val="FFFFFF"/>
                </a:solidFill>
                <a:latin typeface="Arial" charset="0"/>
              </a:rPr>
              <a:t>tierra</a:t>
            </a:r>
            <a:r>
              <a:rPr lang="en-GB" sz="20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sz="2000" dirty="0" err="1" smtClean="0">
                <a:solidFill>
                  <a:srgbClr val="FFFFFF"/>
                </a:solidFill>
                <a:latin typeface="Arial" charset="0"/>
              </a:rPr>
              <a:t>hacia</a:t>
            </a:r>
            <a:r>
              <a:rPr lang="en-GB" sz="2000" dirty="0" smtClean="0">
                <a:solidFill>
                  <a:srgbClr val="FFFFFF"/>
                </a:solidFill>
                <a:latin typeface="Arial" charset="0"/>
              </a:rPr>
              <a:t> 1811</a:t>
            </a:r>
          </a:p>
        </p:txBody>
      </p:sp>
      <p:pic>
        <p:nvPicPr>
          <p:cNvPr id="250886" name="Picture 6" descr="mapa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4320603" cy="420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7" name="Picture 2" descr="G:\ale\lim de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240" y="571480"/>
            <a:ext cx="2989089" cy="42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8" name="Rectangle 8"/>
          <p:cNvSpPr>
            <a:spLocks noChangeArrowheads="1"/>
          </p:cNvSpPr>
          <p:nvPr/>
        </p:nvSpPr>
        <p:spPr bwMode="auto">
          <a:xfrm>
            <a:off x="5508104" y="5009980"/>
            <a:ext cx="3313112" cy="54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 err="1" smtClean="0">
                <a:solidFill>
                  <a:srgbClr val="FFFFFF"/>
                </a:solidFill>
                <a:latin typeface="Arial" charset="0"/>
              </a:rPr>
              <a:t>Proceso</a:t>
            </a:r>
            <a:r>
              <a:rPr lang="en-GB" sz="2000" dirty="0" smtClean="0">
                <a:solidFill>
                  <a:srgbClr val="FFFFFF"/>
                </a:solidFill>
                <a:latin typeface="Arial" charset="0"/>
              </a:rPr>
              <a:t> de </a:t>
            </a:r>
            <a:r>
              <a:rPr lang="en-GB" sz="2000" dirty="0" err="1" smtClean="0">
                <a:solidFill>
                  <a:srgbClr val="FFFFFF"/>
                </a:solidFill>
                <a:latin typeface="Arial" charset="0"/>
              </a:rPr>
              <a:t>división</a:t>
            </a:r>
            <a:r>
              <a:rPr lang="en-GB" sz="20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sz="2000" dirty="0" err="1" smtClean="0">
                <a:solidFill>
                  <a:srgbClr val="FFFFFF"/>
                </a:solidFill>
                <a:latin typeface="Arial" charset="0"/>
              </a:rPr>
              <a:t>departamental</a:t>
            </a:r>
            <a:endParaRPr lang="en-GB" sz="20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2730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91" name="Picture 15" descr="Mapa_del_Urugu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3" y="1124744"/>
            <a:ext cx="3713320" cy="399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93" name="Picture 17" descr="PONER COLORES MA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75" y="1124744"/>
            <a:ext cx="3675265" cy="400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224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Text Box 2"/>
          <p:cNvSpPr txBox="1">
            <a:spLocks noChangeArrowheads="1"/>
          </p:cNvSpPr>
          <p:nvPr/>
        </p:nvSpPr>
        <p:spPr bwMode="auto">
          <a:xfrm>
            <a:off x="1691034" y="5949280"/>
            <a:ext cx="5329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s-ES" sz="1600" dirty="0" smtClean="0">
                <a:solidFill>
                  <a:srgbClr val="FFFFFF"/>
                </a:solidFill>
                <a:latin typeface="Arial" charset="0"/>
              </a:rPr>
              <a:t>Localización de saladeros y sistema de postas y postillones hacia 1860</a:t>
            </a:r>
          </a:p>
        </p:txBody>
      </p:sp>
      <p:pic>
        <p:nvPicPr>
          <p:cNvPr id="399365" name="Picture 5" descr="postas y postillones 18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3375"/>
            <a:ext cx="5476875" cy="55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66" name="Oval 6"/>
          <p:cNvSpPr>
            <a:spLocks noChangeArrowheads="1"/>
          </p:cNvSpPr>
          <p:nvPr/>
        </p:nvSpPr>
        <p:spPr bwMode="auto">
          <a:xfrm>
            <a:off x="1908175" y="2997200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srgbClr val="FFFFFF"/>
              </a:solidFill>
            </a:endParaRPr>
          </a:p>
        </p:txBody>
      </p:sp>
      <p:sp>
        <p:nvSpPr>
          <p:cNvPr id="399367" name="Text Box 7"/>
          <p:cNvSpPr txBox="1">
            <a:spLocks noChangeArrowheads="1"/>
          </p:cNvSpPr>
          <p:nvPr/>
        </p:nvSpPr>
        <p:spPr bwMode="auto">
          <a:xfrm>
            <a:off x="2051050" y="2924175"/>
            <a:ext cx="3816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s-ES" sz="1000" smtClean="0">
                <a:solidFill>
                  <a:srgbClr val="FF0000"/>
                </a:solidFill>
                <a:latin typeface="Arial" charset="0"/>
              </a:rPr>
              <a:t>Saladero Casa Blanca</a:t>
            </a:r>
          </a:p>
        </p:txBody>
      </p:sp>
      <p:sp>
        <p:nvSpPr>
          <p:cNvPr id="399368" name="Oval 8"/>
          <p:cNvSpPr>
            <a:spLocks noChangeArrowheads="1"/>
          </p:cNvSpPr>
          <p:nvPr/>
        </p:nvSpPr>
        <p:spPr bwMode="auto">
          <a:xfrm>
            <a:off x="1835150" y="4311650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srgbClr val="FFFFFF"/>
              </a:solidFill>
            </a:endParaRPr>
          </a:p>
        </p:txBody>
      </p:sp>
      <p:sp>
        <p:nvSpPr>
          <p:cNvPr id="399369" name="Text Box 9"/>
          <p:cNvSpPr txBox="1">
            <a:spLocks noChangeArrowheads="1"/>
          </p:cNvSpPr>
          <p:nvPr/>
        </p:nvSpPr>
        <p:spPr bwMode="auto">
          <a:xfrm>
            <a:off x="1979613" y="4124325"/>
            <a:ext cx="3816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s-ES" sz="1000" smtClean="0">
                <a:solidFill>
                  <a:srgbClr val="FF0000"/>
                </a:solidFill>
                <a:latin typeface="Arial" charset="0"/>
              </a:rPr>
              <a:t>Saladero de</a:t>
            </a:r>
            <a:r>
              <a:rPr lang="es-ES_tradnl" sz="1000" smtClean="0">
                <a:solidFill>
                  <a:srgbClr val="FF0000"/>
                </a:solidFill>
                <a:latin typeface="Arial" charset="0"/>
              </a:rPr>
              <a:t>Manuel Melián</a:t>
            </a:r>
            <a:r>
              <a:rPr lang="es-ES_tradnl" sz="2400" smtClean="0">
                <a:solidFill>
                  <a:srgbClr val="FFFFFF"/>
                </a:solidFill>
              </a:rPr>
              <a:t> </a:t>
            </a:r>
            <a:endParaRPr lang="es-ES" sz="2400" smtClean="0">
              <a:solidFill>
                <a:srgbClr val="FFFFFF"/>
              </a:solidFill>
            </a:endParaRPr>
          </a:p>
        </p:txBody>
      </p:sp>
      <p:sp>
        <p:nvSpPr>
          <p:cNvPr id="399370" name="Oval 10"/>
          <p:cNvSpPr>
            <a:spLocks noChangeArrowheads="1"/>
          </p:cNvSpPr>
          <p:nvPr/>
        </p:nvSpPr>
        <p:spPr bwMode="auto">
          <a:xfrm>
            <a:off x="2268538" y="5013325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srgbClr val="FFFFFF"/>
              </a:solidFill>
            </a:endParaRPr>
          </a:p>
        </p:txBody>
      </p:sp>
      <p:sp>
        <p:nvSpPr>
          <p:cNvPr id="399371" name="Text Box 11"/>
          <p:cNvSpPr txBox="1">
            <a:spLocks noChangeArrowheads="1"/>
          </p:cNvSpPr>
          <p:nvPr/>
        </p:nvSpPr>
        <p:spPr bwMode="auto">
          <a:xfrm>
            <a:off x="2411413" y="5084763"/>
            <a:ext cx="3816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s-ES" sz="1000" smtClean="0">
                <a:solidFill>
                  <a:srgbClr val="FF0000"/>
                </a:solidFill>
                <a:latin typeface="Arial" charset="0"/>
              </a:rPr>
              <a:t>Saladero de  Medina (1780).</a:t>
            </a:r>
          </a:p>
        </p:txBody>
      </p:sp>
      <p:sp>
        <p:nvSpPr>
          <p:cNvPr id="399372" name="Oval 12"/>
          <p:cNvSpPr>
            <a:spLocks noChangeArrowheads="1"/>
          </p:cNvSpPr>
          <p:nvPr/>
        </p:nvSpPr>
        <p:spPr bwMode="auto">
          <a:xfrm>
            <a:off x="2051050" y="3646488"/>
            <a:ext cx="142875" cy="1444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srgbClr val="FFFFFF"/>
              </a:solidFill>
            </a:endParaRPr>
          </a:p>
        </p:txBody>
      </p:sp>
      <p:sp>
        <p:nvSpPr>
          <p:cNvPr id="399376" name="Rectangle 16"/>
          <p:cNvSpPr>
            <a:spLocks noChangeArrowheads="1"/>
          </p:cNvSpPr>
          <p:nvPr/>
        </p:nvSpPr>
        <p:spPr bwMode="auto">
          <a:xfrm>
            <a:off x="2195513" y="3656013"/>
            <a:ext cx="8137525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s-MX" sz="1000" smtClean="0">
                <a:solidFill>
                  <a:srgbClr val="FF0000"/>
                </a:solidFill>
                <a:latin typeface="Arial" charset="0"/>
              </a:rPr>
              <a:t>Saladero de M´Bopicuá</a:t>
            </a:r>
            <a:r>
              <a:rPr lang="es-ES_tradnl" sz="1000" smtClean="0">
                <a:solidFill>
                  <a:srgbClr val="FF0000"/>
                </a:solidFill>
                <a:latin typeface="Arial" charset="0"/>
              </a:rPr>
              <a:t> </a:t>
            </a:r>
            <a:endParaRPr lang="en-GB" sz="100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382" name="Text Box 22"/>
          <p:cNvSpPr txBox="1">
            <a:spLocks noChangeArrowheads="1"/>
          </p:cNvSpPr>
          <p:nvPr/>
        </p:nvSpPr>
        <p:spPr bwMode="auto">
          <a:xfrm>
            <a:off x="1979613" y="5489575"/>
            <a:ext cx="3816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s-ES" sz="1000" smtClean="0">
                <a:solidFill>
                  <a:srgbClr val="FF0000"/>
                </a:solidFill>
                <a:latin typeface="Arial" charset="0"/>
              </a:rPr>
              <a:t>Saladeros de Montevideo</a:t>
            </a:r>
          </a:p>
        </p:txBody>
      </p:sp>
      <p:sp>
        <p:nvSpPr>
          <p:cNvPr id="399383" name="Oval 23"/>
          <p:cNvSpPr>
            <a:spLocks noChangeArrowheads="1"/>
          </p:cNvSpPr>
          <p:nvPr/>
        </p:nvSpPr>
        <p:spPr bwMode="auto">
          <a:xfrm>
            <a:off x="3635375" y="5516563"/>
            <a:ext cx="142875" cy="1444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srgbClr val="FFFFFF"/>
              </a:solidFill>
            </a:endParaRPr>
          </a:p>
        </p:txBody>
      </p:sp>
      <p:sp>
        <p:nvSpPr>
          <p:cNvPr id="399385" name="Oval 25"/>
          <p:cNvSpPr>
            <a:spLocks noChangeArrowheads="1"/>
          </p:cNvSpPr>
          <p:nvPr/>
        </p:nvSpPr>
        <p:spPr bwMode="auto">
          <a:xfrm>
            <a:off x="1835150" y="2465388"/>
            <a:ext cx="142875" cy="1444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srgbClr val="FFFFFF"/>
              </a:solidFill>
            </a:endParaRPr>
          </a:p>
        </p:txBody>
      </p:sp>
      <p:sp>
        <p:nvSpPr>
          <p:cNvPr id="399386" name="Text Box 26"/>
          <p:cNvSpPr txBox="1">
            <a:spLocks noChangeArrowheads="1"/>
          </p:cNvSpPr>
          <p:nvPr/>
        </p:nvSpPr>
        <p:spPr bwMode="auto">
          <a:xfrm>
            <a:off x="1978025" y="2392363"/>
            <a:ext cx="3816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s-ES" sz="1000" smtClean="0">
                <a:solidFill>
                  <a:srgbClr val="FF0000"/>
                </a:solidFill>
                <a:latin typeface="Arial" charset="0"/>
              </a:rPr>
              <a:t>Saladero Stirling</a:t>
            </a:r>
          </a:p>
        </p:txBody>
      </p:sp>
      <p:sp>
        <p:nvSpPr>
          <p:cNvPr id="399388" name="Oval 28"/>
          <p:cNvSpPr>
            <a:spLocks noChangeArrowheads="1"/>
          </p:cNvSpPr>
          <p:nvPr/>
        </p:nvSpPr>
        <p:spPr bwMode="auto">
          <a:xfrm>
            <a:off x="1979613" y="2060575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srgbClr val="FFFFFF"/>
              </a:solidFill>
            </a:endParaRPr>
          </a:p>
        </p:txBody>
      </p:sp>
      <p:sp>
        <p:nvSpPr>
          <p:cNvPr id="399389" name="Text Box 29"/>
          <p:cNvSpPr txBox="1">
            <a:spLocks noChangeArrowheads="1"/>
          </p:cNvSpPr>
          <p:nvPr/>
        </p:nvSpPr>
        <p:spPr bwMode="auto">
          <a:xfrm>
            <a:off x="2122488" y="1987550"/>
            <a:ext cx="3816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s-ES" sz="1000" smtClean="0">
                <a:solidFill>
                  <a:srgbClr val="FF0000"/>
                </a:solidFill>
                <a:latin typeface="Arial" charset="0"/>
              </a:rPr>
              <a:t>Saladero Gomensoro</a:t>
            </a:r>
          </a:p>
        </p:txBody>
      </p:sp>
      <p:sp>
        <p:nvSpPr>
          <p:cNvPr id="399391" name="Oval 31"/>
          <p:cNvSpPr>
            <a:spLocks noChangeArrowheads="1"/>
          </p:cNvSpPr>
          <p:nvPr/>
        </p:nvSpPr>
        <p:spPr bwMode="auto">
          <a:xfrm>
            <a:off x="1908175" y="1773238"/>
            <a:ext cx="142875" cy="1444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srgbClr val="FFFFFF"/>
              </a:solidFill>
            </a:endParaRPr>
          </a:p>
        </p:txBody>
      </p:sp>
      <p:sp>
        <p:nvSpPr>
          <p:cNvPr id="399392" name="Text Box 32"/>
          <p:cNvSpPr txBox="1">
            <a:spLocks noChangeArrowheads="1"/>
          </p:cNvSpPr>
          <p:nvPr/>
        </p:nvSpPr>
        <p:spPr bwMode="auto">
          <a:xfrm>
            <a:off x="2051050" y="1700213"/>
            <a:ext cx="3816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s-ES" sz="1000" smtClean="0">
                <a:solidFill>
                  <a:srgbClr val="FF0000"/>
                </a:solidFill>
                <a:latin typeface="Arial" charset="0"/>
              </a:rPr>
              <a:t>Saladero Joanicó</a:t>
            </a:r>
          </a:p>
        </p:txBody>
      </p:sp>
      <p:sp>
        <p:nvSpPr>
          <p:cNvPr id="399393" name="Oval 33"/>
          <p:cNvSpPr>
            <a:spLocks noChangeArrowheads="1"/>
          </p:cNvSpPr>
          <p:nvPr/>
        </p:nvSpPr>
        <p:spPr bwMode="auto">
          <a:xfrm>
            <a:off x="1979613" y="4768850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sz="2400" smtClean="0">
              <a:solidFill>
                <a:srgbClr val="FFFFFF"/>
              </a:solidFill>
            </a:endParaRPr>
          </a:p>
        </p:txBody>
      </p:sp>
      <p:sp>
        <p:nvSpPr>
          <p:cNvPr id="399394" name="Text Box 34"/>
          <p:cNvSpPr txBox="1">
            <a:spLocks noChangeArrowheads="1"/>
          </p:cNvSpPr>
          <p:nvPr/>
        </p:nvSpPr>
        <p:spPr bwMode="auto">
          <a:xfrm>
            <a:off x="2195513" y="4652963"/>
            <a:ext cx="3816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50000"/>
              </a:spcBef>
              <a:spcAft>
                <a:spcPct val="0"/>
              </a:spcAft>
            </a:pPr>
            <a:r>
              <a:rPr lang="es-ES" sz="1000" smtClean="0">
                <a:solidFill>
                  <a:srgbClr val="FF0000"/>
                </a:solidFill>
                <a:latin typeface="Arial" charset="0"/>
              </a:rPr>
              <a:t>Saladero de  Hocquart</a:t>
            </a:r>
          </a:p>
        </p:txBody>
      </p:sp>
    </p:spTree>
    <p:extLst>
      <p:ext uri="{BB962C8B-B14F-4D97-AF65-F5344CB8AC3E}">
        <p14:creationId xmlns:p14="http://schemas.microsoft.com/office/powerpoint/2010/main" val="34517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9" name="Picture 3" descr="nuevo-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1322328"/>
            <a:ext cx="4661710" cy="470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lly\Documents\Willy\GANADERIA\_DSC04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920" y="836712"/>
            <a:ext cx="6786464" cy="450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5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9"/>
          <p:cNvSpPr>
            <a:spLocks noChangeArrowheads="1"/>
          </p:cNvSpPr>
          <p:nvPr/>
        </p:nvSpPr>
        <p:spPr bwMode="auto">
          <a:xfrm>
            <a:off x="611188" y="2060575"/>
            <a:ext cx="3529012" cy="37449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197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191000" cy="1143000"/>
          </a:xfrm>
        </p:spPr>
        <p:txBody>
          <a:bodyPr/>
          <a:lstStyle/>
          <a:p>
            <a:pPr eaLnBrk="1" hangingPunct="1"/>
            <a:r>
              <a:rPr lang="es-ES_tradnl" altLang="es-ES" sz="2400" b="1" dirty="0" smtClean="0">
                <a:solidFill>
                  <a:srgbClr val="FFC000"/>
                </a:solidFill>
                <a:latin typeface="Arial" charset="0"/>
              </a:rPr>
              <a:t>PAISAJE CULTURAL</a:t>
            </a:r>
            <a:endParaRPr lang="es-ES" altLang="es-ES" sz="2400" b="1" dirty="0" smtClean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533400"/>
            <a:ext cx="4414837" cy="60960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“Escenario territorial, que incluye aguas costeras e interiores, tal y como es percibida por la población, y cuyo aspecto resulta  de la  acción de factores naturales, humanos y de las interrelaciones entre éstos”</a:t>
            </a:r>
          </a:p>
          <a:p>
            <a:pPr algn="just" eaLnBrk="1" hangingPunct="1"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algn="r" eaLnBrk="1" hangingPunct="1">
              <a:buFontTx/>
              <a:buNone/>
            </a:pPr>
            <a:r>
              <a:rPr lang="es-ES_tradnl" altLang="es-ES" sz="1600" dirty="0" smtClean="0">
                <a:solidFill>
                  <a:srgbClr val="DDDDDD"/>
                </a:solidFill>
                <a:latin typeface="Arial" charset="0"/>
              </a:rPr>
              <a:t>	Convención  Europea </a:t>
            </a:r>
          </a:p>
          <a:p>
            <a:pPr algn="r" eaLnBrk="1" hangingPunct="1">
              <a:buFontTx/>
              <a:buNone/>
            </a:pPr>
            <a:r>
              <a:rPr lang="es-ES_tradnl" altLang="es-ES" sz="1600" dirty="0" smtClean="0">
                <a:solidFill>
                  <a:srgbClr val="DDDDDD"/>
                </a:solidFill>
                <a:latin typeface="Arial" charset="0"/>
              </a:rPr>
              <a:t>	del Paisaje, 2000</a:t>
            </a:r>
          </a:p>
          <a:p>
            <a:pPr algn="r" eaLnBrk="1" hangingPunct="1">
              <a:buFontTx/>
              <a:buNone/>
            </a:pPr>
            <a:endParaRPr lang="es-ES_tradnl" altLang="es-ES" sz="1600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 </a:t>
            </a:r>
            <a:r>
              <a:rPr lang="es-ES_tradnl" altLang="es-ES" sz="1800" dirty="0" smtClean="0">
                <a:solidFill>
                  <a:srgbClr val="DDDDDD"/>
                </a:solidFill>
                <a:latin typeface="Arial" charset="0"/>
              </a:rPr>
              <a:t>Variadas matrices naturales</a:t>
            </a:r>
          </a:p>
          <a:p>
            <a:pPr algn="just" eaLnBrk="1" hangingPunct="1"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 </a:t>
            </a:r>
            <a:r>
              <a:rPr lang="es-ES_tradnl" altLang="es-ES" sz="1800" dirty="0" smtClean="0">
                <a:solidFill>
                  <a:srgbClr val="DDDDDD"/>
                </a:solidFill>
                <a:latin typeface="Arial" charset="0"/>
              </a:rPr>
              <a:t>Variadas matrices culturales</a:t>
            </a:r>
          </a:p>
          <a:p>
            <a:pPr algn="just" eaLnBrk="1" hangingPunct="1"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 	 </a:t>
            </a:r>
            <a:r>
              <a:rPr lang="es-ES_tradnl" altLang="es-ES" sz="1800" dirty="0" smtClean="0">
                <a:solidFill>
                  <a:srgbClr val="DDDDDD"/>
                </a:solidFill>
                <a:latin typeface="Arial" charset="0"/>
              </a:rPr>
              <a:t>Dimensión física y cultural </a:t>
            </a:r>
            <a:r>
              <a:rPr lang="es-ES_tradnl" altLang="es-ES" sz="1800" dirty="0" err="1" smtClean="0">
                <a:solidFill>
                  <a:srgbClr val="DDDDDD"/>
                </a:solidFill>
                <a:latin typeface="Arial" charset="0"/>
              </a:rPr>
              <a:t>comb</a:t>
            </a:r>
            <a:r>
              <a:rPr lang="es-ES_tradnl" altLang="es-ES" sz="1800" dirty="0" smtClean="0">
                <a:solidFill>
                  <a:srgbClr val="DDDDDD"/>
                </a:solidFill>
                <a:latin typeface="Arial" charset="0"/>
              </a:rPr>
              <a:t>. </a:t>
            </a:r>
          </a:p>
          <a:p>
            <a:pPr algn="just" eaLnBrk="1" hangingPunct="1"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 </a:t>
            </a:r>
            <a:r>
              <a:rPr lang="es-ES_tradnl" altLang="es-ES" sz="1800" dirty="0" smtClean="0">
                <a:solidFill>
                  <a:srgbClr val="DDDDDD"/>
                </a:solidFill>
                <a:latin typeface="Arial" charset="0"/>
              </a:rPr>
              <a:t>Poblador actor-productor-espectador</a:t>
            </a:r>
          </a:p>
        </p:txBody>
      </p:sp>
      <p:sp>
        <p:nvSpPr>
          <p:cNvPr id="211973" name="Rectangle 5"/>
          <p:cNvSpPr>
            <a:spLocks noChangeArrowheads="1"/>
          </p:cNvSpPr>
          <p:nvPr/>
        </p:nvSpPr>
        <p:spPr bwMode="auto">
          <a:xfrm>
            <a:off x="4724400" y="41148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1974" name="Rectangle 6"/>
          <p:cNvSpPr>
            <a:spLocks noChangeArrowheads="1"/>
          </p:cNvSpPr>
          <p:nvPr/>
        </p:nvSpPr>
        <p:spPr bwMode="auto">
          <a:xfrm>
            <a:off x="4724400" y="48768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1975" name="Rectangle 7"/>
          <p:cNvSpPr>
            <a:spLocks noChangeArrowheads="1"/>
          </p:cNvSpPr>
          <p:nvPr/>
        </p:nvSpPr>
        <p:spPr bwMode="auto">
          <a:xfrm>
            <a:off x="4724400" y="55626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1976" name="Rectangle 8"/>
          <p:cNvSpPr>
            <a:spLocks noChangeArrowheads="1"/>
          </p:cNvSpPr>
          <p:nvPr/>
        </p:nvSpPr>
        <p:spPr bwMode="auto">
          <a:xfrm>
            <a:off x="4724400" y="63246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pic>
        <p:nvPicPr>
          <p:cNvPr id="211978" name="Picture 16" descr="DSC05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0" y="2078150"/>
            <a:ext cx="3822947" cy="37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661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illy\Documents\Willy\GANADERIA\_DSC0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8" y="1124744"/>
            <a:ext cx="7372576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95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356" name="Picture 4" descr="1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0" y="996950"/>
            <a:ext cx="8137028" cy="416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194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75" name="Picture 7" descr="1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6" y="1773238"/>
            <a:ext cx="3645222" cy="30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176" name="Picture 8" descr="1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21" y="1773239"/>
            <a:ext cx="4427735" cy="309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315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illy\Documents\Willy\GANADERIA\IMG_1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99228"/>
            <a:ext cx="3456384" cy="240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Willy\Documents\Willy\GANADERIA\IMG_18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13" y="908720"/>
            <a:ext cx="316809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Willy\Documents\Willy\GANADERIA\IMG_18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668288"/>
            <a:ext cx="4248471" cy="23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742" name="Picture 6" descr="S371-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7200800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8744" name="Picture 8" descr="IMG_17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76672"/>
            <a:ext cx="3312367" cy="241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8747" name="Picture 11" descr="IMG_17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13" y="476672"/>
            <a:ext cx="3407179" cy="244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5865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979" name="Picture 3" descr="mapeo cercos de pied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5967412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6980" name="Rectangle 4"/>
          <p:cNvSpPr>
            <a:spLocks noChangeArrowheads="1"/>
          </p:cNvSpPr>
          <p:nvPr/>
        </p:nvSpPr>
        <p:spPr bwMode="auto">
          <a:xfrm>
            <a:off x="6732588" y="5060950"/>
            <a:ext cx="21590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 defTabSz="449263" fontAlgn="base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FFFFFF"/>
                </a:solidFill>
                <a:latin typeface="Arial" charset="0"/>
              </a:rPr>
              <a:t>Localización en el territorio de mangas y cercos de piedra. </a:t>
            </a:r>
          </a:p>
        </p:txBody>
      </p:sp>
    </p:spTree>
    <p:extLst>
      <p:ext uri="{BB962C8B-B14F-4D97-AF65-F5344CB8AC3E}">
        <p14:creationId xmlns:p14="http://schemas.microsoft.com/office/powerpoint/2010/main" val="3385332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48064" y="5229200"/>
            <a:ext cx="3538736" cy="896963"/>
          </a:xfrm>
        </p:spPr>
        <p:txBody>
          <a:bodyPr/>
          <a:lstStyle/>
          <a:p>
            <a:endParaRPr lang="es-ES"/>
          </a:p>
        </p:txBody>
      </p:sp>
      <p:pic>
        <p:nvPicPr>
          <p:cNvPr id="2051" name="Picture 3" descr="C:\Users\Willy\Documents\Willy\GANADERIA\IMG_1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32166" y="1676999"/>
            <a:ext cx="480014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04" y="1124175"/>
            <a:ext cx="3597275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7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C:\Users\Willy\Documents\Willy\GANADERIA\IMG_17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984244" cy="523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92080" y="5589240"/>
            <a:ext cx="3394720" cy="536923"/>
          </a:xfrm>
        </p:spPr>
        <p:txBody>
          <a:bodyPr>
            <a:normAutofit lnSpcReduction="10000"/>
          </a:bodyPr>
          <a:lstStyle/>
          <a:p>
            <a:endParaRPr lang="es-ES"/>
          </a:p>
        </p:txBody>
      </p:sp>
      <p:pic>
        <p:nvPicPr>
          <p:cNvPr id="4098" name="Picture 2" descr="C:\Users\Willy\Documents\Willy\GANADERIA\IMG_1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38" y="692696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Willy\Documents\Willy\GANADERIA\IMG_1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3746" y="1335994"/>
            <a:ext cx="5147621" cy="386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Willy\Documents\Willy\GANADERIA\IMG_17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37" y="3645024"/>
            <a:ext cx="3648405" cy="237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49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4" name="Picture 2" descr="_DSC01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96952"/>
            <a:ext cx="4680520" cy="310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losdoscamino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0648"/>
            <a:ext cx="3600400" cy="24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0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14338"/>
            <a:ext cx="4191000" cy="1143000"/>
          </a:xfrm>
        </p:spPr>
        <p:txBody>
          <a:bodyPr/>
          <a:lstStyle/>
          <a:p>
            <a:pPr eaLnBrk="1" hangingPunct="1"/>
            <a:r>
              <a:rPr lang="es-ES_tradnl" altLang="es-ES" sz="2400" b="1" smtClean="0">
                <a:solidFill>
                  <a:schemeClr val="bg1"/>
                </a:solidFill>
                <a:latin typeface="Arial" charset="0"/>
              </a:rPr>
              <a:t>¿QUÉ CONDICIONA LA MIRADA DEL PAISAJE?</a:t>
            </a:r>
            <a:endParaRPr lang="es-ES" altLang="es-ES" sz="24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14400"/>
            <a:ext cx="4267200" cy="60960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Las representaciones icónicas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(pinturas, estampas, cartografía, publicidad, cartelería, cine, fotografía)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Las representaciones textuales (crónicas, ensayos, poesía, ópera)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El discurso histórico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Aspectos sensitivos (emisiones sonoras, olfativas, gustativas, táctiles)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altLang="es-ES" sz="2000" dirty="0" smtClean="0">
              <a:solidFill>
                <a:srgbClr val="DDDDDD"/>
              </a:solidFill>
              <a:latin typeface="Arial" charset="0"/>
            </a:endParaRPr>
          </a:p>
        </p:txBody>
      </p:sp>
      <p:sp>
        <p:nvSpPr>
          <p:cNvPr id="212997" name="Rectangle 5"/>
          <p:cNvSpPr>
            <a:spLocks noChangeArrowheads="1"/>
          </p:cNvSpPr>
          <p:nvPr/>
        </p:nvSpPr>
        <p:spPr bwMode="auto">
          <a:xfrm>
            <a:off x="4724400" y="10668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2998" name="Rectangle 6"/>
          <p:cNvSpPr>
            <a:spLocks noChangeArrowheads="1"/>
          </p:cNvSpPr>
          <p:nvPr/>
        </p:nvSpPr>
        <p:spPr bwMode="auto">
          <a:xfrm>
            <a:off x="4724400" y="25908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724400" y="38100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4724400" y="44958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pic>
        <p:nvPicPr>
          <p:cNvPr id="213001" name="Picture 10" descr="barrio de puerto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936750"/>
            <a:ext cx="3886200" cy="2711450"/>
          </a:xfrm>
        </p:spPr>
      </p:pic>
    </p:spTree>
    <p:extLst>
      <p:ext uri="{BB962C8B-B14F-4D97-AF65-F5344CB8AC3E}">
        <p14:creationId xmlns:p14="http://schemas.microsoft.com/office/powerpoint/2010/main" val="95854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yer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38" y="1700808"/>
            <a:ext cx="5328642" cy="341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4213" y="0"/>
            <a:ext cx="107950" cy="6858000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1258888" y="1066800"/>
            <a:ext cx="74168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ES" sz="2800" b="1" dirty="0">
              <a:solidFill>
                <a:srgbClr val="FFC000"/>
              </a:solidFill>
              <a:latin typeface="Helvetica-Bold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2800" b="1" dirty="0" smtClean="0">
                <a:solidFill>
                  <a:srgbClr val="FFC000"/>
                </a:solidFill>
                <a:latin typeface="Helvetica-Bold" charset="0"/>
              </a:rPr>
              <a:t>Paisaje Cultural Industrial Fray Bentos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s-ES" sz="2800" b="1" dirty="0">
              <a:solidFill>
                <a:srgbClr val="FFC000"/>
              </a:solidFill>
              <a:latin typeface="Helvetica-Bold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2800" b="1" dirty="0" smtClean="0">
                <a:solidFill>
                  <a:srgbClr val="FFC000"/>
                </a:solidFill>
                <a:latin typeface="Helvetica-Bold" charset="0"/>
              </a:rPr>
              <a:t>Candidatura UNESCO</a:t>
            </a:r>
            <a:endParaRPr lang="es-ES" sz="2800" b="1" dirty="0">
              <a:solidFill>
                <a:srgbClr val="FFC000"/>
              </a:solidFill>
              <a:latin typeface="Helvetica-Bold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868863"/>
            <a:ext cx="249555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941888"/>
            <a:ext cx="2230437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941888"/>
            <a:ext cx="2271712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678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 descr="C:\Users\Willy\Documents\Willy\GANADERIA\ANGLO\Plano 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9292"/>
            <a:ext cx="6912768" cy="488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0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ttp://3.bp.blogspot.com/-nrhW5253DE8/Tqd2WqjogDI/AAAAAAAAA1g/ByuZanzE7L4/s1600/CSC_0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33845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 descr="http://infosurhoy.com/cocoon/saii/images/2011/07/28/photo1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00438"/>
            <a:ext cx="3384550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3875"/>
            <a:ext cx="4103688" cy="56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658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ChangeArrowheads="1"/>
          </p:cNvSpPr>
          <p:nvPr/>
        </p:nvSpPr>
        <p:spPr bwMode="auto">
          <a:xfrm>
            <a:off x="533400" y="0"/>
            <a:ext cx="107950" cy="6858000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pic>
        <p:nvPicPr>
          <p:cNvPr id="5123" name="Picture 1027" descr="D:\Willy\SAL_XII_Chile\Fotos_Fray_Bentos\Google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717550"/>
            <a:ext cx="46672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1028"/>
          <p:cNvSpPr txBox="1">
            <a:spLocks noChangeArrowheads="1"/>
          </p:cNvSpPr>
          <p:nvPr/>
        </p:nvSpPr>
        <p:spPr bwMode="auto">
          <a:xfrm>
            <a:off x="1116013" y="588963"/>
            <a:ext cx="302418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 INDUSTRIA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 PUERTO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 CIUDAD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 CAMPO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 RíO</a:t>
            </a:r>
          </a:p>
        </p:txBody>
      </p:sp>
      <p:pic>
        <p:nvPicPr>
          <p:cNvPr id="5125" name="Picture 1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825750"/>
            <a:ext cx="2408237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7" descr="http://campos.caldeyro.com/img/uruguay/departamentos/foto_rio_neg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4724400"/>
            <a:ext cx="73025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591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t1.gstatic.com/images?q=tbn:ANd9GcQ-eBGWN75XpzGGsKApxKJxlCG0cWQUTQ7l-b0I9WiSjGYSyggYxNfJBN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4363"/>
            <a:ext cx="39147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1 CuadroTexto"/>
          <p:cNvSpPr txBox="1">
            <a:spLocks noChangeArrowheads="1"/>
          </p:cNvSpPr>
          <p:nvPr/>
        </p:nvSpPr>
        <p:spPr bwMode="auto">
          <a:xfrm>
            <a:off x="485775" y="1282700"/>
            <a:ext cx="3613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>
                <a:solidFill>
                  <a:srgbClr val="FFFFFF"/>
                </a:solidFill>
              </a:rPr>
              <a:t>Área inicialmente protegida</a:t>
            </a:r>
          </a:p>
        </p:txBody>
      </p:sp>
      <p:sp>
        <p:nvSpPr>
          <p:cNvPr id="22532" name="2 Elipse"/>
          <p:cNvSpPr>
            <a:spLocks noChangeArrowheads="1"/>
          </p:cNvSpPr>
          <p:nvPr/>
        </p:nvSpPr>
        <p:spPr bwMode="auto">
          <a:xfrm>
            <a:off x="1763713" y="2349500"/>
            <a:ext cx="1008062" cy="1727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33" name="3 Elipse"/>
          <p:cNvSpPr>
            <a:spLocks noChangeArrowheads="1"/>
          </p:cNvSpPr>
          <p:nvPr/>
        </p:nvSpPr>
        <p:spPr bwMode="auto">
          <a:xfrm>
            <a:off x="1547813" y="2133600"/>
            <a:ext cx="1274762" cy="19431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34" name="4 Elipse"/>
          <p:cNvSpPr>
            <a:spLocks noChangeArrowheads="1"/>
          </p:cNvSpPr>
          <p:nvPr/>
        </p:nvSpPr>
        <p:spPr bwMode="auto">
          <a:xfrm>
            <a:off x="1727200" y="2349500"/>
            <a:ext cx="1095375" cy="18002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35" name="5 Elipse"/>
          <p:cNvSpPr>
            <a:spLocks noChangeArrowheads="1"/>
          </p:cNvSpPr>
          <p:nvPr/>
        </p:nvSpPr>
        <p:spPr bwMode="auto">
          <a:xfrm>
            <a:off x="1763713" y="2133600"/>
            <a:ext cx="1130300" cy="19431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36" name="6 Elipse"/>
          <p:cNvSpPr>
            <a:spLocks noChangeArrowheads="1"/>
          </p:cNvSpPr>
          <p:nvPr/>
        </p:nvSpPr>
        <p:spPr bwMode="auto">
          <a:xfrm>
            <a:off x="1727200" y="2133600"/>
            <a:ext cx="1095375" cy="20161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37" name="7 Elipse"/>
          <p:cNvSpPr>
            <a:spLocks noChangeArrowheads="1"/>
          </p:cNvSpPr>
          <p:nvPr/>
        </p:nvSpPr>
        <p:spPr bwMode="auto">
          <a:xfrm>
            <a:off x="1619250" y="1989138"/>
            <a:ext cx="1346200" cy="20875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38" name="8 Elipse"/>
          <p:cNvSpPr>
            <a:spLocks noChangeArrowheads="1"/>
          </p:cNvSpPr>
          <p:nvPr/>
        </p:nvSpPr>
        <p:spPr bwMode="auto">
          <a:xfrm>
            <a:off x="1727200" y="2133600"/>
            <a:ext cx="1166813" cy="19431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39" name="9 Elipse"/>
          <p:cNvSpPr>
            <a:spLocks noChangeArrowheads="1"/>
          </p:cNvSpPr>
          <p:nvPr/>
        </p:nvSpPr>
        <p:spPr bwMode="auto">
          <a:xfrm>
            <a:off x="1619250" y="1989138"/>
            <a:ext cx="1274763" cy="20875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40" name="11 Elipse"/>
          <p:cNvSpPr>
            <a:spLocks noChangeArrowheads="1"/>
          </p:cNvSpPr>
          <p:nvPr/>
        </p:nvSpPr>
        <p:spPr bwMode="auto">
          <a:xfrm>
            <a:off x="2051050" y="3716338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41" name="12 Elipse"/>
          <p:cNvSpPr>
            <a:spLocks noChangeArrowheads="1"/>
          </p:cNvSpPr>
          <p:nvPr/>
        </p:nvSpPr>
        <p:spPr bwMode="auto">
          <a:xfrm>
            <a:off x="1727200" y="1844675"/>
            <a:ext cx="1238250" cy="21605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42" name="14 Elipse"/>
          <p:cNvSpPr>
            <a:spLocks noChangeArrowheads="1"/>
          </p:cNvSpPr>
          <p:nvPr/>
        </p:nvSpPr>
        <p:spPr bwMode="auto">
          <a:xfrm>
            <a:off x="1619250" y="1989138"/>
            <a:ext cx="1130300" cy="20875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43" name="16 Elipse"/>
          <p:cNvSpPr>
            <a:spLocks noChangeArrowheads="1"/>
          </p:cNvSpPr>
          <p:nvPr/>
        </p:nvSpPr>
        <p:spPr bwMode="auto">
          <a:xfrm>
            <a:off x="1414463" y="2193925"/>
            <a:ext cx="1274762" cy="18716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44" name="17 Elipse"/>
          <p:cNvSpPr>
            <a:spLocks noChangeArrowheads="1"/>
          </p:cNvSpPr>
          <p:nvPr/>
        </p:nvSpPr>
        <p:spPr bwMode="auto">
          <a:xfrm>
            <a:off x="790575" y="2193925"/>
            <a:ext cx="1130300" cy="18113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pic>
        <p:nvPicPr>
          <p:cNvPr id="225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528888"/>
            <a:ext cx="100647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6" name="18 Elipse"/>
          <p:cNvSpPr>
            <a:spLocks noChangeArrowheads="1"/>
          </p:cNvSpPr>
          <p:nvPr/>
        </p:nvSpPr>
        <p:spPr bwMode="auto">
          <a:xfrm>
            <a:off x="1520825" y="2133600"/>
            <a:ext cx="1168400" cy="19319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2547" name="22 Elipse"/>
          <p:cNvSpPr>
            <a:spLocks noChangeArrowheads="1"/>
          </p:cNvSpPr>
          <p:nvPr/>
        </p:nvSpPr>
        <p:spPr bwMode="auto">
          <a:xfrm>
            <a:off x="1765300" y="2276475"/>
            <a:ext cx="1006475" cy="18002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pic>
        <p:nvPicPr>
          <p:cNvPr id="2254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1744663"/>
            <a:ext cx="10064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930400"/>
            <a:ext cx="391318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50" name="19 CuadroTexto"/>
          <p:cNvSpPr txBox="1">
            <a:spLocks noChangeArrowheads="1"/>
          </p:cNvSpPr>
          <p:nvPr/>
        </p:nvSpPr>
        <p:spPr bwMode="auto">
          <a:xfrm>
            <a:off x="4643438" y="1276350"/>
            <a:ext cx="3644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>
                <a:solidFill>
                  <a:srgbClr val="FFFFFF"/>
                </a:solidFill>
              </a:rPr>
              <a:t>Área protegida desde1985</a:t>
            </a:r>
          </a:p>
        </p:txBody>
      </p:sp>
      <p:sp>
        <p:nvSpPr>
          <p:cNvPr id="22551" name="20 Rectángulo redondeado"/>
          <p:cNvSpPr>
            <a:spLocks noChangeArrowheads="1"/>
          </p:cNvSpPr>
          <p:nvPr/>
        </p:nvSpPr>
        <p:spPr bwMode="auto">
          <a:xfrm>
            <a:off x="4932363" y="2528888"/>
            <a:ext cx="2519362" cy="1620837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>
                <a:alpha val="54117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17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09825"/>
            <a:ext cx="5484812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2555776" y="4612803"/>
            <a:ext cx="1749425" cy="760413"/>
            <a:chOff x="1728" y="2736"/>
            <a:chExt cx="1102" cy="479"/>
          </a:xfrm>
        </p:grpSpPr>
        <p:sp>
          <p:nvSpPr>
            <p:cNvPr id="4115" name="Rectangle 5"/>
            <p:cNvSpPr>
              <a:spLocks noChangeArrowheads="1"/>
            </p:cNvSpPr>
            <p:nvPr/>
          </p:nvSpPr>
          <p:spPr bwMode="auto">
            <a:xfrm>
              <a:off x="1728" y="2928"/>
              <a:ext cx="768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b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54"/>
                </a:buClr>
                <a:buSzPct val="100000"/>
                <a:buFont typeface="Arial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>
                  <a:solidFill>
                    <a:srgbClr val="000054"/>
                  </a:solidFill>
                  <a:latin typeface="Arial" pitchFamily="34" charset="0"/>
                  <a:cs typeface="Lucida Sans Unicode" pitchFamily="34" charset="0"/>
                </a:rPr>
                <a:t>Fábrica del Extracto</a:t>
              </a:r>
            </a:p>
          </p:txBody>
        </p:sp>
        <p:sp>
          <p:nvSpPr>
            <p:cNvPr id="4116" name="AutoShape 6"/>
            <p:cNvSpPr>
              <a:spLocks noChangeArrowheads="1"/>
            </p:cNvSpPr>
            <p:nvPr/>
          </p:nvSpPr>
          <p:spPr bwMode="auto">
            <a:xfrm>
              <a:off x="2543" y="2736"/>
              <a:ext cx="288" cy="383"/>
            </a:xfrm>
            <a:prstGeom prst="upArrow">
              <a:avLst>
                <a:gd name="adj1" fmla="val 50000"/>
                <a:gd name="adj2" fmla="val 33247"/>
              </a:avLst>
            </a:prstGeom>
            <a:solidFill>
              <a:srgbClr val="FCAB40"/>
            </a:solidFill>
            <a:ln w="9360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101" name="Group 7"/>
          <p:cNvGrpSpPr>
            <a:grpSpLocks/>
          </p:cNvGrpSpPr>
          <p:nvPr/>
        </p:nvGrpSpPr>
        <p:grpSpPr bwMode="auto">
          <a:xfrm>
            <a:off x="4279503" y="3505200"/>
            <a:ext cx="1444625" cy="682625"/>
            <a:chOff x="3408" y="2160"/>
            <a:chExt cx="910" cy="430"/>
          </a:xfrm>
        </p:grpSpPr>
        <p:sp>
          <p:nvSpPr>
            <p:cNvPr id="4113" name="Rectangle 8"/>
            <p:cNvSpPr>
              <a:spLocks noChangeArrowheads="1"/>
            </p:cNvSpPr>
            <p:nvPr/>
          </p:nvSpPr>
          <p:spPr bwMode="auto">
            <a:xfrm>
              <a:off x="3408" y="2160"/>
              <a:ext cx="767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b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54"/>
                </a:buClr>
                <a:buSzPct val="100000"/>
                <a:buFont typeface="Arial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>
                  <a:solidFill>
                    <a:srgbClr val="000054"/>
                  </a:solidFill>
                  <a:latin typeface="Arial" pitchFamily="34" charset="0"/>
                  <a:cs typeface="Lucida Sans Unicode" pitchFamily="34" charset="0"/>
                </a:rPr>
                <a:t>Galpón de Faenas</a:t>
              </a:r>
            </a:p>
          </p:txBody>
        </p:sp>
        <p:sp>
          <p:nvSpPr>
            <p:cNvPr id="4114" name="AutoShape 9"/>
            <p:cNvSpPr>
              <a:spLocks noChangeArrowheads="1"/>
            </p:cNvSpPr>
            <p:nvPr/>
          </p:nvSpPr>
          <p:spPr bwMode="auto">
            <a:xfrm>
              <a:off x="3983" y="2208"/>
              <a:ext cx="336" cy="383"/>
            </a:xfrm>
            <a:prstGeom prst="downArrow">
              <a:avLst>
                <a:gd name="adj1" fmla="val 50000"/>
                <a:gd name="adj2" fmla="val 28497"/>
              </a:avLst>
            </a:prstGeom>
            <a:solidFill>
              <a:srgbClr val="FCAB40"/>
            </a:solidFill>
            <a:ln w="9360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102" name="Group 10"/>
          <p:cNvGrpSpPr>
            <a:grpSpLocks/>
          </p:cNvGrpSpPr>
          <p:nvPr/>
        </p:nvGrpSpPr>
        <p:grpSpPr bwMode="auto">
          <a:xfrm>
            <a:off x="5724128" y="3301479"/>
            <a:ext cx="1063625" cy="1063625"/>
            <a:chOff x="4416" y="2064"/>
            <a:chExt cx="670" cy="670"/>
          </a:xfrm>
        </p:grpSpPr>
        <p:sp>
          <p:nvSpPr>
            <p:cNvPr id="4111" name="Rectangle 11"/>
            <p:cNvSpPr>
              <a:spLocks noChangeArrowheads="1"/>
            </p:cNvSpPr>
            <p:nvPr/>
          </p:nvSpPr>
          <p:spPr bwMode="auto">
            <a:xfrm>
              <a:off x="4416" y="2064"/>
              <a:ext cx="671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b"/>
            <a:lstStyle/>
            <a:p>
              <a:pPr algn="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54"/>
                </a:buClr>
                <a:buSzPct val="100000"/>
                <a:buFont typeface="Arial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 b="1" dirty="0">
                  <a:solidFill>
                    <a:srgbClr val="000054"/>
                  </a:solidFill>
                  <a:latin typeface="Arial" pitchFamily="34" charset="0"/>
                  <a:cs typeface="Lucida Sans Unicode" pitchFamily="34" charset="0"/>
                </a:rPr>
                <a:t>Corrales</a:t>
              </a:r>
            </a:p>
          </p:txBody>
        </p:sp>
        <p:sp>
          <p:nvSpPr>
            <p:cNvPr id="4112" name="AutoShape 12"/>
            <p:cNvSpPr>
              <a:spLocks noChangeArrowheads="1"/>
            </p:cNvSpPr>
            <p:nvPr/>
          </p:nvSpPr>
          <p:spPr bwMode="auto">
            <a:xfrm>
              <a:off x="4608" y="2352"/>
              <a:ext cx="336" cy="383"/>
            </a:xfrm>
            <a:prstGeom prst="downArrow">
              <a:avLst>
                <a:gd name="adj1" fmla="val 50000"/>
                <a:gd name="adj2" fmla="val 28497"/>
              </a:avLst>
            </a:prstGeom>
            <a:solidFill>
              <a:srgbClr val="FCAB40"/>
            </a:solidFill>
            <a:ln w="9360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103" name="Group 13"/>
          <p:cNvGrpSpPr>
            <a:grpSpLocks/>
          </p:cNvGrpSpPr>
          <p:nvPr/>
        </p:nvGrpSpPr>
        <p:grpSpPr bwMode="auto">
          <a:xfrm>
            <a:off x="5449888" y="1916113"/>
            <a:ext cx="2435225" cy="1063625"/>
            <a:chOff x="3408" y="1200"/>
            <a:chExt cx="1534" cy="670"/>
          </a:xfrm>
        </p:grpSpPr>
        <p:sp>
          <p:nvSpPr>
            <p:cNvPr id="4109" name="Rectangle 14"/>
            <p:cNvSpPr>
              <a:spLocks noChangeArrowheads="1"/>
            </p:cNvSpPr>
            <p:nvPr/>
          </p:nvSpPr>
          <p:spPr bwMode="auto">
            <a:xfrm>
              <a:off x="3552" y="1200"/>
              <a:ext cx="1391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b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54"/>
                </a:buClr>
                <a:buSzPct val="100000"/>
                <a:buFont typeface="Arial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600" b="1">
                  <a:solidFill>
                    <a:srgbClr val="000054"/>
                  </a:solidFill>
                  <a:latin typeface="Arial" pitchFamily="34" charset="0"/>
                  <a:cs typeface="Lucida Sans Unicode" pitchFamily="34" charset="0"/>
                </a:rPr>
                <a:t>Villa Independencia</a:t>
              </a:r>
            </a:p>
          </p:txBody>
        </p:sp>
        <p:sp>
          <p:nvSpPr>
            <p:cNvPr id="4110" name="AutoShape 15"/>
            <p:cNvSpPr>
              <a:spLocks noChangeArrowheads="1"/>
            </p:cNvSpPr>
            <p:nvPr/>
          </p:nvSpPr>
          <p:spPr bwMode="auto">
            <a:xfrm>
              <a:off x="3408" y="1488"/>
              <a:ext cx="336" cy="383"/>
            </a:xfrm>
            <a:prstGeom prst="downArrow">
              <a:avLst>
                <a:gd name="adj1" fmla="val 50000"/>
                <a:gd name="adj2" fmla="val 28497"/>
              </a:avLst>
            </a:prstGeom>
            <a:solidFill>
              <a:srgbClr val="FCAB40"/>
            </a:solidFill>
            <a:ln w="9360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104" name="Group 16"/>
          <p:cNvGrpSpPr>
            <a:grpSpLocks/>
          </p:cNvGrpSpPr>
          <p:nvPr/>
        </p:nvGrpSpPr>
        <p:grpSpPr bwMode="auto">
          <a:xfrm>
            <a:off x="1439863" y="2971800"/>
            <a:ext cx="1139825" cy="985838"/>
            <a:chOff x="907" y="1872"/>
            <a:chExt cx="718" cy="621"/>
          </a:xfrm>
        </p:grpSpPr>
        <p:sp>
          <p:nvSpPr>
            <p:cNvPr id="4107" name="AutoShape 17"/>
            <p:cNvSpPr>
              <a:spLocks noChangeArrowheads="1"/>
            </p:cNvSpPr>
            <p:nvPr/>
          </p:nvSpPr>
          <p:spPr bwMode="auto">
            <a:xfrm>
              <a:off x="1290" y="2111"/>
              <a:ext cx="336" cy="383"/>
            </a:xfrm>
            <a:prstGeom prst="downArrow">
              <a:avLst>
                <a:gd name="adj1" fmla="val 50000"/>
                <a:gd name="adj2" fmla="val 28497"/>
              </a:avLst>
            </a:prstGeom>
            <a:solidFill>
              <a:srgbClr val="FCAB40"/>
            </a:solidFill>
            <a:ln w="9360">
              <a:solidFill>
                <a:srgbClr val="EAEAE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S" sz="2400">
                <a:solidFill>
                  <a:srgbClr val="000000"/>
                </a:solidFill>
              </a:endParaRPr>
            </a:p>
          </p:txBody>
        </p:sp>
        <p:sp>
          <p:nvSpPr>
            <p:cNvPr id="4108" name="Rectangle 18"/>
            <p:cNvSpPr>
              <a:spLocks noChangeArrowheads="1"/>
            </p:cNvSpPr>
            <p:nvPr/>
          </p:nvSpPr>
          <p:spPr bwMode="auto">
            <a:xfrm>
              <a:off x="907" y="1872"/>
              <a:ext cx="527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b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54"/>
                </a:buClr>
                <a:buSzPct val="100000"/>
                <a:buFont typeface="Arial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400" b="1">
                  <a:solidFill>
                    <a:srgbClr val="000054"/>
                  </a:solidFill>
                  <a:latin typeface="Arial" pitchFamily="34" charset="0"/>
                  <a:cs typeface="Lucida Sans Unicode" pitchFamily="34" charset="0"/>
                </a:rPr>
                <a:t>Puerto</a:t>
              </a:r>
            </a:p>
          </p:txBody>
        </p:sp>
      </p:grpSp>
      <p:sp>
        <p:nvSpPr>
          <p:cNvPr id="4105" name="Text Box 19"/>
          <p:cNvSpPr txBox="1">
            <a:spLocks noChangeArrowheads="1"/>
          </p:cNvSpPr>
          <p:nvPr/>
        </p:nvSpPr>
        <p:spPr bwMode="auto">
          <a:xfrm>
            <a:off x="1219200" y="5486400"/>
            <a:ext cx="692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1865 -  INICIOS DE LA INDUSTRIA SALADERIL</a:t>
            </a:r>
          </a:p>
        </p:txBody>
      </p:sp>
    </p:spTree>
    <p:extLst>
      <p:ext uri="{BB962C8B-B14F-4D97-AF65-F5344CB8AC3E}">
        <p14:creationId xmlns:p14="http://schemas.microsoft.com/office/powerpoint/2010/main" val="2687290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Willy\Documents\Willy\GANADERIA\ANGLO\LIEBIG\anglo1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614" y="587152"/>
            <a:ext cx="2241674" cy="197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Willy\Documents\Willy\GANADERIA\ANGLO\LIEBIG\Saladero Lie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88" y="2819400"/>
            <a:ext cx="54864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Willy\Documents\Willy\GANADERIA\ANGLO\LIEBIG\puertosalade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587152"/>
            <a:ext cx="2880321" cy="196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02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50"/>
          <p:cNvSpPr>
            <a:spLocks noChangeArrowheads="1"/>
          </p:cNvSpPr>
          <p:nvPr/>
        </p:nvSpPr>
        <p:spPr bwMode="auto">
          <a:xfrm>
            <a:off x="533400" y="0"/>
            <a:ext cx="107950" cy="6858000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pic>
        <p:nvPicPr>
          <p:cNvPr id="7171" name="Picture 2051" descr="D:\Willy\SAL_XII_Chile\Fotos_Fray_Bentos\primeratrilladora-1917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421005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2053"/>
          <p:cNvSpPr txBox="1">
            <a:spLocks noChangeArrowheads="1"/>
          </p:cNvSpPr>
          <p:nvPr/>
        </p:nvSpPr>
        <p:spPr bwMode="auto">
          <a:xfrm>
            <a:off x="1219200" y="5181600"/>
            <a:ext cx="26749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PRODUCCIONES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ASOCIADAS: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La agricultura</a:t>
            </a:r>
          </a:p>
        </p:txBody>
      </p:sp>
      <p:pic>
        <p:nvPicPr>
          <p:cNvPr id="7173" name="Picture 2054" descr="D:\Willy\SAL_XII_Chile\Fotos_Fray_Bentos\porotos con toc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2286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443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complejo de grandes dimensiones, que necesita usos…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00213"/>
            <a:ext cx="5832475" cy="436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683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630238"/>
            <a:ext cx="4191000" cy="1143000"/>
          </a:xfrm>
        </p:spPr>
        <p:txBody>
          <a:bodyPr/>
          <a:lstStyle/>
          <a:p>
            <a:pPr eaLnBrk="1" hangingPunct="1"/>
            <a:r>
              <a:rPr lang="es-ES_tradnl" altLang="es-ES" sz="2400" b="1" smtClean="0">
                <a:solidFill>
                  <a:schemeClr val="bg1"/>
                </a:solidFill>
                <a:latin typeface="Arial" charset="0"/>
              </a:rPr>
              <a:t>EL PAISAJE COMO UNIDAD ACTIVA</a:t>
            </a:r>
            <a:endParaRPr lang="es-ES" altLang="es-ES" sz="24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25975" y="1436688"/>
            <a:ext cx="4267200" cy="60960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Extremos de la ecuación paisajística: </a:t>
            </a:r>
          </a:p>
          <a:p>
            <a:pPr algn="just" eaLnBrk="1" hangingPunct="1"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Paisajes fuertemente activos </a:t>
            </a:r>
          </a:p>
          <a:p>
            <a:pPr algn="just"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Paisajes detenidos</a:t>
            </a:r>
          </a:p>
          <a:p>
            <a:pPr algn="just" eaLnBrk="1" hangingPunct="1"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r>
              <a:rPr lang="es-ES_tradnl" altLang="es-ES" sz="1400" b="1" dirty="0" smtClean="0">
                <a:solidFill>
                  <a:srgbClr val="DDDDDD"/>
                </a:solidFill>
                <a:latin typeface="Arial" charset="0"/>
              </a:rPr>
              <a:t>	“En términos patrimoniales, importa entender al paisaje como una unidad activa pero coherente. Bienes materiales e inmateriales se conjugan en un contexto social, produciendo económicamente, manteniendo una identidad perceptiva y cultural.”	Pedro Salmerón</a:t>
            </a:r>
          </a:p>
          <a:p>
            <a:pPr algn="just" eaLnBrk="1" hangingPunct="1">
              <a:buFontTx/>
              <a:buNone/>
            </a:pPr>
            <a:endParaRPr lang="es-ES_tradnl" altLang="es-ES" sz="1600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Valle del Loire </a:t>
            </a:r>
          </a:p>
          <a:p>
            <a:pPr algn="just"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</a:t>
            </a:r>
            <a:r>
              <a:rPr lang="es-ES_tradnl" altLang="es-ES" sz="2000" dirty="0" err="1" smtClean="0">
                <a:solidFill>
                  <a:srgbClr val="DDDDDD"/>
                </a:solidFill>
                <a:latin typeface="Arial" charset="0"/>
              </a:rPr>
              <a:t>Tassili</a:t>
            </a:r>
            <a:endParaRPr lang="es-ES" altLang="es-ES" sz="2000" dirty="0" smtClean="0">
              <a:solidFill>
                <a:srgbClr val="DDDDDD"/>
              </a:solidFill>
              <a:latin typeface="Arial" charset="0"/>
            </a:endParaRPr>
          </a:p>
        </p:txBody>
      </p:sp>
      <p:sp>
        <p:nvSpPr>
          <p:cNvPr id="214021" name="Rectangle 7"/>
          <p:cNvSpPr>
            <a:spLocks noChangeArrowheads="1"/>
          </p:cNvSpPr>
          <p:nvPr/>
        </p:nvSpPr>
        <p:spPr bwMode="auto">
          <a:xfrm>
            <a:off x="4724400" y="15240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4022" name="Rectangle 9"/>
          <p:cNvSpPr>
            <a:spLocks noChangeArrowheads="1"/>
          </p:cNvSpPr>
          <p:nvPr/>
        </p:nvSpPr>
        <p:spPr bwMode="auto">
          <a:xfrm>
            <a:off x="4724400" y="55626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4023" name="Rectangle 10"/>
          <p:cNvSpPr>
            <a:spLocks noChangeArrowheads="1"/>
          </p:cNvSpPr>
          <p:nvPr/>
        </p:nvSpPr>
        <p:spPr bwMode="auto">
          <a:xfrm>
            <a:off x="4724400" y="59436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graphicFrame>
        <p:nvGraphicFramePr>
          <p:cNvPr id="214024" name="Object 14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654175" y="4365625"/>
          <a:ext cx="154940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orelPhotoPaint.Image.9" r:id="rId3" imgW="2495238" imgH="3323810" progId="CorelPhotoPaint.Image.9">
                  <p:embed/>
                </p:oleObj>
              </mc:Choice>
              <mc:Fallback>
                <p:oleObj name="CorelPhotoPaint.Image.9" r:id="rId3" imgW="2495238" imgH="332381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4365625"/>
                        <a:ext cx="1549400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4025" name="Picture 17" descr="DSCN12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2324100"/>
            <a:ext cx="230346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259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33400" y="0"/>
            <a:ext cx="107950" cy="6858000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pic>
        <p:nvPicPr>
          <p:cNvPr id="15363" name="Picture 3" descr="D:\Willy\SAL_XII_Chile\Fotos_Fray_Bentos\P101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038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905000" y="4800600"/>
            <a:ext cx="22002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EL PAISAJE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NATURAL: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río, barrancas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flora y fauna</a:t>
            </a:r>
          </a:p>
        </p:txBody>
      </p:sp>
      <p:pic>
        <p:nvPicPr>
          <p:cNvPr id="15365" name="Picture 6" descr="D:\Willy\SAL_XII_Chile\Fotos_Fray_Bentos\barrancas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40386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982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533400" y="0"/>
            <a:ext cx="107950" cy="6858000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836863" y="838200"/>
            <a:ext cx="38227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>
                <a:solidFill>
                  <a:srgbClr val="FFFFFF"/>
                </a:solidFill>
                <a:latin typeface="Arial" pitchFamily="34" charset="0"/>
              </a:rPr>
              <a:t>EL PATRIMONIO SOCIAL</a:t>
            </a:r>
          </a:p>
        </p:txBody>
      </p:sp>
      <p:pic>
        <p:nvPicPr>
          <p:cNvPr id="10244" name="Picture 6" descr="D:\Willy\SAL_XII_Chile\Fotos_Fray_Bentos\mujeres en la conserva 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57912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6357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333375" y="1196975"/>
            <a:ext cx="4191000" cy="1143000"/>
          </a:xfrm>
        </p:spPr>
        <p:txBody>
          <a:bodyPr/>
          <a:lstStyle/>
          <a:p>
            <a:pPr eaLnBrk="1" hangingPunct="1"/>
            <a:r>
              <a:rPr lang="es-ES_tradnl" sz="2000" b="1" smtClean="0">
                <a:solidFill>
                  <a:schemeClr val="bg1"/>
                </a:solidFill>
                <a:latin typeface="Arial" pitchFamily="34" charset="0"/>
              </a:rPr>
              <a:t>CONSIDERACIONES ACERCA DEL </a:t>
            </a:r>
            <a:br>
              <a:rPr lang="es-ES_tradnl" sz="2000" b="1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s-ES_tradnl" sz="2000" b="1" smtClean="0">
                <a:solidFill>
                  <a:schemeClr val="bg1"/>
                </a:solidFill>
                <a:latin typeface="Arial" pitchFamily="34" charset="0"/>
              </a:rPr>
              <a:t>CARÁCTER INMATERIAL</a:t>
            </a:r>
            <a:endParaRPr lang="es-ES" sz="2000" b="1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765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533400"/>
            <a:ext cx="4267200" cy="60960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s-ES_tradnl" sz="1800" u="sng" smtClean="0">
              <a:solidFill>
                <a:srgbClr val="DDDDDD"/>
              </a:solidFill>
              <a:latin typeface="Arial" pitchFamily="34" charset="0"/>
            </a:endParaRPr>
          </a:p>
          <a:p>
            <a:pPr eaLnBrk="1" hangingPunct="1">
              <a:buFontTx/>
              <a:buNone/>
            </a:pPr>
            <a:endParaRPr lang="es-ES_tradnl" sz="1800" u="sng" smtClean="0">
              <a:solidFill>
                <a:srgbClr val="DDDDDD"/>
              </a:solidFill>
              <a:latin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s-ES_tradnl" sz="1800" b="1" smtClean="0">
                <a:solidFill>
                  <a:srgbClr val="FFFF00"/>
                </a:solidFill>
                <a:latin typeface="Arial" pitchFamily="34" charset="0"/>
              </a:rPr>
              <a:t>Relaciones público privado</a:t>
            </a:r>
          </a:p>
          <a:p>
            <a:pPr eaLnBrk="1" hangingPunct="1">
              <a:buFontTx/>
              <a:buNone/>
            </a:pPr>
            <a:endParaRPr lang="es-ES_tradnl" sz="1800" b="1" smtClean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s-ES_tradnl" sz="1800" b="1" smtClean="0">
                <a:solidFill>
                  <a:srgbClr val="FFFF00"/>
                </a:solidFill>
                <a:latin typeface="Arial" pitchFamily="34" charset="0"/>
              </a:rPr>
              <a:t>Estructuras jerárquicas</a:t>
            </a:r>
          </a:p>
          <a:p>
            <a:pPr eaLnBrk="1" hangingPunct="1">
              <a:buFontTx/>
              <a:buNone/>
            </a:pPr>
            <a:endParaRPr lang="es-ES_tradnl" sz="1800" b="1" smtClean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s-ES_tradnl" sz="1800" b="1" smtClean="0">
                <a:solidFill>
                  <a:srgbClr val="FFFF00"/>
                </a:solidFill>
                <a:latin typeface="Arial" pitchFamily="34" charset="0"/>
              </a:rPr>
              <a:t>Modalidades de participación social</a:t>
            </a:r>
          </a:p>
          <a:p>
            <a:pPr eaLnBrk="1" hangingPunct="1">
              <a:buFontTx/>
              <a:buNone/>
            </a:pPr>
            <a:endParaRPr lang="es-ES_tradnl" sz="1800" b="1" smtClean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s-ES_tradnl" sz="1800" b="1" smtClean="0">
                <a:solidFill>
                  <a:srgbClr val="FFFF00"/>
                </a:solidFill>
                <a:latin typeface="Arial" pitchFamily="34" charset="0"/>
              </a:rPr>
              <a:t>Ámbitos de integración</a:t>
            </a:r>
          </a:p>
          <a:p>
            <a:pPr eaLnBrk="1" hangingPunct="1">
              <a:buFontTx/>
              <a:buNone/>
            </a:pPr>
            <a:endParaRPr lang="es-ES_tradnl" sz="1800" b="1" smtClean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s-ES_tradnl" sz="1800" b="1" smtClean="0">
                <a:solidFill>
                  <a:srgbClr val="FFFF00"/>
                </a:solidFill>
                <a:latin typeface="Arial" pitchFamily="34" charset="0"/>
              </a:rPr>
              <a:t>Producción  y difusión cultural</a:t>
            </a:r>
          </a:p>
          <a:p>
            <a:pPr eaLnBrk="1" hangingPunct="1">
              <a:buFontTx/>
              <a:buNone/>
            </a:pPr>
            <a:endParaRPr lang="es-ES_tradnl" sz="1800" b="1" smtClean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s-ES_tradnl" sz="1800" b="1" smtClean="0">
                <a:solidFill>
                  <a:srgbClr val="FFFF00"/>
                </a:solidFill>
                <a:latin typeface="Arial" pitchFamily="34" charset="0"/>
              </a:rPr>
              <a:t>Focos y redes culturales</a:t>
            </a:r>
          </a:p>
          <a:p>
            <a:pPr eaLnBrk="1" hangingPunct="1">
              <a:buFontTx/>
              <a:buNone/>
            </a:pPr>
            <a:endParaRPr lang="es-ES_tradnl" sz="1800" b="1" smtClean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s-ES_tradnl" sz="1800" b="1" smtClean="0">
                <a:solidFill>
                  <a:srgbClr val="FFFF00"/>
                </a:solidFill>
                <a:latin typeface="Arial" pitchFamily="34" charset="0"/>
              </a:rPr>
              <a:t>Concepción patrimonial</a:t>
            </a:r>
          </a:p>
          <a:p>
            <a:pPr eaLnBrk="1" hangingPunct="1">
              <a:buFontTx/>
              <a:buNone/>
            </a:pPr>
            <a:endParaRPr lang="es-ES_tradnl" sz="1800" b="1" smtClean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buFontTx/>
              <a:buNone/>
            </a:pPr>
            <a:endParaRPr lang="es-ES" sz="1800" b="1" smtClean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27652" name="Picture 9" descr="http://www.rau.edu.uy/uruguay/iconos/fanglo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644900"/>
            <a:ext cx="27717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215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bg1"/>
                </a:solidFill>
              </a:rPr>
              <a:t>Fiesta y Encuentro</a:t>
            </a:r>
            <a:endParaRPr lang="es-ES" sz="3200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20443"/>
            <a:ext cx="4771105" cy="675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3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Willy\Documents\Willy\GANADERIA\ANGLO\LIEBIG\Corned_bee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85" y="3789040"/>
            <a:ext cx="160447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Willy\Documents\Willy\GANADERIA\ANGLO\LIEBIG\Extra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" y="1843722"/>
            <a:ext cx="2222503" cy="15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Willy\Documents\Willy\GANADERIA\ANGLO\LIEBIG\LFluess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10" y="1843721"/>
            <a:ext cx="1172702" cy="15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Willy\Documents\Willy\GANADERIA\ANGLO\LIEBIG\liebig_propagan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37" y="1848939"/>
            <a:ext cx="2272447" cy="15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Willy\Documents\Willy\GANADERIA\ANGLO\LIEBIG\tarjetaslie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264" y="1836224"/>
            <a:ext cx="1203072" cy="15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Willy\Documents\Willy\GANADERIA\ANGLO\LIEBIG\Tapamenu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36223"/>
            <a:ext cx="1008112" cy="163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farm3.staticflickr.com/2579/3843178731_9b1bc4f6b0_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83" y="3861048"/>
            <a:ext cx="1571997" cy="180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img.over-blog.com/648x564/3/04/72/13/8/Nombre-copia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61048"/>
            <a:ext cx="187220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27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Willy\Documents\Willy\GANADERIA\ANGLO\Plano 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2" y="1217456"/>
            <a:ext cx="6833694" cy="494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2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 descr="C:\Users\Willy\Documents\Willy\GANADERIA\ANGLO\Plano 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213947" cy="535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4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3968" y="5589240"/>
            <a:ext cx="4402832" cy="536923"/>
          </a:xfrm>
        </p:spPr>
        <p:txBody>
          <a:bodyPr>
            <a:normAutofit lnSpcReduction="10000"/>
          </a:bodyPr>
          <a:lstStyle/>
          <a:p>
            <a:endParaRPr lang="es-ES"/>
          </a:p>
        </p:txBody>
      </p:sp>
      <p:pic>
        <p:nvPicPr>
          <p:cNvPr id="13314" name="Picture 2" descr="C:\Users\Willy\Documents\Willy\GANADERIA\ANGLO\Plano 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496922" cy="47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69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533400" y="0"/>
            <a:ext cx="107950" cy="6858000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2193925" y="879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0724" name="Picture 5" descr="http://media.ladiaria.com.uy/photologue/photos/cache/p6f120101129sa_full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6863"/>
            <a:ext cx="45720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http://arte.elpais.com.uy/wp-content/uploads/bienal-arquitectura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3573463"/>
            <a:ext cx="457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1 CuadroTexto"/>
          <p:cNvSpPr txBox="1">
            <a:spLocks noChangeArrowheads="1"/>
          </p:cNvSpPr>
          <p:nvPr/>
        </p:nvSpPr>
        <p:spPr bwMode="auto">
          <a:xfrm>
            <a:off x="5580063" y="5445125"/>
            <a:ext cx="32718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Una estrategia de puesta en difusión</a:t>
            </a:r>
          </a:p>
        </p:txBody>
      </p:sp>
    </p:spTree>
    <p:extLst>
      <p:ext uri="{BB962C8B-B14F-4D97-AF65-F5344CB8AC3E}">
        <p14:creationId xmlns:p14="http://schemas.microsoft.com/office/powerpoint/2010/main" val="2063454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/>
          </p:nvPr>
        </p:nvSpPr>
        <p:spPr>
          <a:xfrm>
            <a:off x="-973138" y="1989138"/>
            <a:ext cx="7772401" cy="1143000"/>
          </a:xfrm>
        </p:spPr>
        <p:txBody>
          <a:bodyPr/>
          <a:lstStyle/>
          <a:p>
            <a:r>
              <a:rPr lang="es-ES" sz="2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Museo de la Revolución Industrial</a:t>
            </a:r>
          </a:p>
        </p:txBody>
      </p:sp>
      <p:pic>
        <p:nvPicPr>
          <p:cNvPr id="28675" name="Picture 2" descr="http://www.stonek.com/FOTOS/_FOTOGRAFOS/dstonek/dstonek_18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2565400"/>
            <a:ext cx="2795587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ttp://lh3.ggpht.com/-Dy6fQzk3nA4/S2YUgKbE73I/AAAAAAAAAKI/r6dE_mmzmyA/salamaquinas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4675188"/>
            <a:ext cx="279558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http://imagenes.viajeros.com/fotos/k/kc/kcqsrouv-1254170371-b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404813"/>
            <a:ext cx="27955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http://img535.imageshack.us/img535/9075/etiquetacornedbee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468153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2" descr="http://www.espectador.com/graficos/especial/fray_bentos/frigorifico_angl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4554537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903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2"/>
          <p:cNvSpPr>
            <a:spLocks noGrp="1" noChangeArrowheads="1"/>
          </p:cNvSpPr>
          <p:nvPr>
            <p:ph type="title"/>
          </p:nvPr>
        </p:nvSpPr>
        <p:spPr>
          <a:xfrm>
            <a:off x="528638" y="901700"/>
            <a:ext cx="4191000" cy="1143000"/>
          </a:xfrm>
        </p:spPr>
        <p:txBody>
          <a:bodyPr/>
          <a:lstStyle/>
          <a:p>
            <a:pPr eaLnBrk="1" hangingPunct="1"/>
            <a:r>
              <a:rPr lang="es-ES_tradnl" altLang="es-ES" sz="2000" b="1" smtClean="0">
                <a:solidFill>
                  <a:schemeClr val="bg1"/>
                </a:solidFill>
                <a:latin typeface="Arial" charset="0"/>
              </a:rPr>
              <a:t>INSTRUMENTOS PARA LA PROTECCIÓN DEL PAISAJE CULTURAL</a:t>
            </a:r>
            <a:endParaRPr lang="es-ES" altLang="es-ES" sz="20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13312" y="1941513"/>
            <a:ext cx="4267200" cy="609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Cartas internacionales del Paisaje </a:t>
            </a:r>
          </a:p>
          <a:p>
            <a:pPr eaLnBrk="1" hangingPunct="1"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Cartas locales (regionales, transfronterizas, nacionales)</a:t>
            </a:r>
          </a:p>
          <a:p>
            <a:pPr eaLnBrk="1" hangingPunct="1"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Guías del paisaje</a:t>
            </a:r>
          </a:p>
          <a:p>
            <a:pPr eaLnBrk="1" hangingPunct="1"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Planes Directores específicos de áreas de interés paisajístico cultural</a:t>
            </a:r>
          </a:p>
          <a:p>
            <a:pPr eaLnBrk="1" hangingPunct="1">
              <a:buFontTx/>
              <a:buNone/>
            </a:pPr>
            <a:endParaRPr lang="es-ES_tradnl" altLang="es-ES" sz="20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Planes de desarrollo local</a:t>
            </a:r>
            <a:endParaRPr lang="es-ES" altLang="es-ES" sz="2000" dirty="0" smtClean="0">
              <a:solidFill>
                <a:srgbClr val="DDDDDD"/>
              </a:solidFill>
              <a:latin typeface="Arial" charset="0"/>
            </a:endParaRPr>
          </a:p>
        </p:txBody>
      </p:sp>
      <p:sp>
        <p:nvSpPr>
          <p:cNvPr id="215045" name="Rectangle 7"/>
          <p:cNvSpPr>
            <a:spLocks noChangeArrowheads="1"/>
          </p:cNvSpPr>
          <p:nvPr/>
        </p:nvSpPr>
        <p:spPr bwMode="auto">
          <a:xfrm>
            <a:off x="4724400" y="20320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" smtClean="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5046" name="Rectangle 9"/>
          <p:cNvSpPr>
            <a:spLocks noChangeArrowheads="1"/>
          </p:cNvSpPr>
          <p:nvPr/>
        </p:nvSpPr>
        <p:spPr bwMode="auto">
          <a:xfrm>
            <a:off x="4724400" y="27813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" smtClean="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5047" name="Rectangle 10"/>
          <p:cNvSpPr>
            <a:spLocks noChangeArrowheads="1"/>
          </p:cNvSpPr>
          <p:nvPr/>
        </p:nvSpPr>
        <p:spPr bwMode="auto">
          <a:xfrm>
            <a:off x="4724400" y="3789363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" smtClean="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5048" name="Rectangle 11"/>
          <p:cNvSpPr>
            <a:spLocks noChangeArrowheads="1"/>
          </p:cNvSpPr>
          <p:nvPr/>
        </p:nvSpPr>
        <p:spPr bwMode="auto">
          <a:xfrm>
            <a:off x="4724400" y="45720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s-ES" smtClean="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pic>
        <p:nvPicPr>
          <p:cNvPr id="215049" name="Picture 14" descr="DSC0512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562225"/>
            <a:ext cx="2735262" cy="3027363"/>
          </a:xfrm>
        </p:spPr>
      </p:pic>
      <p:pic>
        <p:nvPicPr>
          <p:cNvPr id="21505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5940425"/>
            <a:ext cx="2317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481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lly\Documents\Willy\FRAY BENTOS\Perímetro.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696744" cy="46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95134" y="5366049"/>
            <a:ext cx="7113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Área propuesta como Paisaje Cultural Industrial Fray Bentos, 2010</a:t>
            </a:r>
          </a:p>
          <a:p>
            <a:endParaRPr lang="es-ES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Área núcleo: 332 </a:t>
            </a:r>
            <a:r>
              <a:rPr lang="es-E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hs</a:t>
            </a:r>
            <a:r>
              <a:rPr lang="es-E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.           Área de amortiguación: 1800 </a:t>
            </a:r>
            <a:r>
              <a:rPr lang="es-ES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hs</a:t>
            </a:r>
            <a:r>
              <a:rPr lang="es-E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. aprox.</a:t>
            </a:r>
            <a:endParaRPr lang="es-E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8"/>
          <a:stretch/>
        </p:blipFill>
        <p:spPr bwMode="auto">
          <a:xfrm>
            <a:off x="1331641" y="1202497"/>
            <a:ext cx="2986830" cy="323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3 Conector recto"/>
          <p:cNvCxnSpPr/>
          <p:nvPr/>
        </p:nvCxnSpPr>
        <p:spPr bwMode="auto">
          <a:xfrm flipH="1">
            <a:off x="1475656" y="2823112"/>
            <a:ext cx="504056" cy="5658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7 Conector recto"/>
          <p:cNvCxnSpPr/>
          <p:nvPr/>
        </p:nvCxnSpPr>
        <p:spPr bwMode="auto">
          <a:xfrm flipV="1">
            <a:off x="3563888" y="1207831"/>
            <a:ext cx="0" cy="27695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285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_DSC07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0075"/>
            <a:ext cx="8424863" cy="55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4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952500"/>
            <a:ext cx="4191000" cy="1143000"/>
          </a:xfrm>
        </p:spPr>
        <p:txBody>
          <a:bodyPr/>
          <a:lstStyle/>
          <a:p>
            <a:pPr eaLnBrk="1" hangingPunct="1"/>
            <a:r>
              <a:rPr lang="es-ES_tradnl" altLang="es-ES" sz="2400" b="1" smtClean="0">
                <a:solidFill>
                  <a:schemeClr val="bg1"/>
                </a:solidFill>
                <a:latin typeface="Arial" charset="0"/>
              </a:rPr>
              <a:t>TÓPICOS PAISAJÍSTICOS</a:t>
            </a:r>
            <a:endParaRPr lang="es-ES" altLang="es-ES" sz="24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37100" y="1989138"/>
            <a:ext cx="4267200" cy="60960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</a:t>
            </a:r>
            <a:r>
              <a:rPr lang="es-ES_tradnl" altLang="es-ES" sz="2000" b="1" dirty="0" smtClean="0">
                <a:solidFill>
                  <a:srgbClr val="DDDDDD"/>
                </a:solidFill>
                <a:latin typeface="Arial" charset="0"/>
              </a:rPr>
              <a:t>Naturaleza y domesticación</a:t>
            </a:r>
          </a:p>
          <a:p>
            <a:pPr algn="just" eaLnBrk="1" hangingPunct="1">
              <a:buFontTx/>
              <a:buNone/>
            </a:pPr>
            <a:endParaRPr lang="es-ES_tradnl" altLang="es-ES" sz="2000" b="1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endParaRPr lang="es-ES_tradnl" altLang="es-ES" sz="2000" b="1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r>
              <a:rPr lang="es-ES_tradnl" altLang="es-ES" sz="2000" b="1" dirty="0" smtClean="0">
                <a:solidFill>
                  <a:srgbClr val="DDDDDD"/>
                </a:solidFill>
                <a:latin typeface="Arial" charset="0"/>
              </a:rPr>
              <a:t>	El paisaje como esencia</a:t>
            </a:r>
          </a:p>
          <a:p>
            <a:pPr algn="just" eaLnBrk="1" hangingPunct="1">
              <a:buFontTx/>
              <a:buNone/>
            </a:pPr>
            <a:r>
              <a:rPr lang="es-ES_tradnl" altLang="es-ES" sz="2000" b="1" dirty="0">
                <a:solidFill>
                  <a:srgbClr val="DDDDDD"/>
                </a:solidFill>
                <a:latin typeface="Arial" charset="0"/>
              </a:rPr>
              <a:t> </a:t>
            </a:r>
            <a:r>
              <a:rPr lang="es-ES_tradnl" altLang="es-ES" sz="2000" b="1" dirty="0" smtClean="0">
                <a:solidFill>
                  <a:srgbClr val="DDDDDD"/>
                </a:solidFill>
                <a:latin typeface="Arial" charset="0"/>
              </a:rPr>
              <a:t>      o “alma”</a:t>
            </a:r>
          </a:p>
          <a:p>
            <a:pPr algn="just" eaLnBrk="1" hangingPunct="1">
              <a:buFontTx/>
              <a:buNone/>
            </a:pPr>
            <a:endParaRPr lang="es-ES_tradnl" altLang="es-ES" sz="2000" b="1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endParaRPr lang="es-ES_tradnl" altLang="es-ES" sz="2000" b="1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r>
              <a:rPr lang="es-ES_tradnl" altLang="es-ES" sz="2000" b="1" dirty="0" smtClean="0">
                <a:solidFill>
                  <a:srgbClr val="DDDDDD"/>
                </a:solidFill>
                <a:latin typeface="Arial" charset="0"/>
              </a:rPr>
              <a:t>	El paisaje como construcción histórica</a:t>
            </a:r>
          </a:p>
          <a:p>
            <a:pPr algn="just" eaLnBrk="1" hangingPunct="1">
              <a:buFontTx/>
              <a:buNone/>
            </a:pPr>
            <a:endParaRPr lang="es-ES_tradnl" altLang="es-ES" sz="2000" b="1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endParaRPr lang="es-ES_tradnl" altLang="es-ES" sz="2000" b="1" dirty="0" smtClean="0">
              <a:solidFill>
                <a:srgbClr val="DDDDDD"/>
              </a:solidFill>
              <a:latin typeface="Arial" charset="0"/>
            </a:endParaRPr>
          </a:p>
          <a:p>
            <a:pPr algn="just" eaLnBrk="1" hangingPunct="1">
              <a:buFontTx/>
              <a:buNone/>
            </a:pPr>
            <a:r>
              <a:rPr lang="es-ES_tradnl" altLang="es-ES" sz="2000" b="1" dirty="0" smtClean="0">
                <a:solidFill>
                  <a:srgbClr val="DDDDDD"/>
                </a:solidFill>
                <a:latin typeface="Arial" charset="0"/>
              </a:rPr>
              <a:t>	El paisaje como dominio</a:t>
            </a:r>
            <a:endParaRPr lang="es-ES" altLang="es-ES" sz="2000" b="1" dirty="0" smtClean="0">
              <a:solidFill>
                <a:srgbClr val="DDDDDD"/>
              </a:solidFill>
              <a:latin typeface="Arial" charset="0"/>
            </a:endParaRP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4737100" y="2085975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4711700" y="32131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4749800" y="4652963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737100" y="60198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pic>
        <p:nvPicPr>
          <p:cNvPr id="216073" name="Picture 12" descr="DSC0510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1524000"/>
            <a:ext cx="1447800" cy="1085850"/>
          </a:xfrm>
        </p:spPr>
      </p:pic>
      <p:pic>
        <p:nvPicPr>
          <p:cNvPr id="216074" name="Picture 13" descr="DSC051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743200"/>
            <a:ext cx="2819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5" name="Picture 15" descr="DSC051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24000"/>
            <a:ext cx="12192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850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1" name="Rectangle 2"/>
          <p:cNvSpPr>
            <a:spLocks noGrp="1" noChangeArrowheads="1"/>
          </p:cNvSpPr>
          <p:nvPr>
            <p:ph type="title"/>
          </p:nvPr>
        </p:nvSpPr>
        <p:spPr>
          <a:xfrm>
            <a:off x="4485456" y="908050"/>
            <a:ext cx="4191000" cy="1143000"/>
          </a:xfrm>
        </p:spPr>
        <p:txBody>
          <a:bodyPr/>
          <a:lstStyle/>
          <a:p>
            <a:pPr eaLnBrk="1" hangingPunct="1"/>
            <a:r>
              <a:rPr lang="es-ES_tradnl" altLang="es-ES" sz="1600" b="1" dirty="0" smtClean="0">
                <a:solidFill>
                  <a:schemeClr val="bg1"/>
                </a:solidFill>
                <a:latin typeface="Arial" charset="0"/>
              </a:rPr>
              <a:t> ELEMENTOS DE UNIDAD PAISAJÍSTICA</a:t>
            </a:r>
            <a:endParaRPr lang="es-ES" altLang="es-ES" sz="1600" b="1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012950"/>
            <a:ext cx="4267200" cy="609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ES_tradnl" altLang="es-ES" sz="2000" dirty="0" smtClean="0">
                <a:solidFill>
                  <a:srgbClr val="DDDDDD"/>
                </a:solidFill>
                <a:latin typeface="Arial" charset="0"/>
              </a:rPr>
              <a:t>	</a:t>
            </a:r>
            <a:r>
              <a:rPr lang="es-ES_tradnl" altLang="es-ES" sz="1800" dirty="0" smtClean="0">
                <a:solidFill>
                  <a:srgbClr val="DDDDDD"/>
                </a:solidFill>
                <a:latin typeface="Arial" charset="0"/>
              </a:rPr>
              <a:t>Caracterización general</a:t>
            </a:r>
          </a:p>
          <a:p>
            <a:pPr eaLnBrk="1" hangingPunct="1">
              <a:buFontTx/>
              <a:buNone/>
            </a:pPr>
            <a:endParaRPr lang="es-ES_tradnl" altLang="es-ES" sz="18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s-ES_tradnl" altLang="es-ES" sz="1800" dirty="0" smtClean="0">
                <a:solidFill>
                  <a:srgbClr val="DDDDDD"/>
                </a:solidFill>
                <a:latin typeface="Arial" charset="0"/>
              </a:rPr>
              <a:t>	Identidad de elementos vertebradores</a:t>
            </a:r>
          </a:p>
          <a:p>
            <a:pPr eaLnBrk="1" hangingPunct="1">
              <a:buFontTx/>
              <a:buNone/>
            </a:pPr>
            <a:r>
              <a:rPr lang="es-ES_tradnl" altLang="es-ES" sz="1800" dirty="0" smtClean="0">
                <a:solidFill>
                  <a:srgbClr val="DDDDDD"/>
                </a:solidFill>
                <a:latin typeface="Arial" charset="0"/>
              </a:rPr>
              <a:t>	Singularidad de actividades</a:t>
            </a:r>
          </a:p>
          <a:p>
            <a:pPr eaLnBrk="1" hangingPunct="1">
              <a:buFontTx/>
              <a:buNone/>
            </a:pPr>
            <a:endParaRPr lang="es-ES_tradnl" altLang="es-ES" sz="18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s-ES_tradnl" altLang="es-ES" sz="1800" dirty="0" smtClean="0">
                <a:solidFill>
                  <a:srgbClr val="DDDDDD"/>
                </a:solidFill>
                <a:latin typeface="Arial" charset="0"/>
              </a:rPr>
              <a:t>	</a:t>
            </a:r>
            <a:r>
              <a:rPr lang="es-ES_tradnl" altLang="es-ES" sz="1800" u="sng" dirty="0" smtClean="0">
                <a:solidFill>
                  <a:srgbClr val="DDDDDD"/>
                </a:solidFill>
                <a:latin typeface="Arial" charset="0"/>
              </a:rPr>
              <a:t>S</a:t>
            </a:r>
            <a:r>
              <a:rPr lang="es-ES_tradnl" altLang="es-ES" sz="1800" dirty="0" smtClean="0">
                <a:solidFill>
                  <a:srgbClr val="DDDDDD"/>
                </a:solidFill>
                <a:latin typeface="Arial" charset="0"/>
              </a:rPr>
              <a:t>ingularidad de ámbitos asociados</a:t>
            </a:r>
          </a:p>
          <a:p>
            <a:pPr eaLnBrk="1" hangingPunct="1">
              <a:buFontTx/>
              <a:buNone/>
            </a:pPr>
            <a:endParaRPr lang="es-ES_tradnl" altLang="es-ES" sz="18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s-ES_tradnl" altLang="es-ES" sz="1800" dirty="0" smtClean="0">
                <a:solidFill>
                  <a:srgbClr val="DDDDDD"/>
                </a:solidFill>
                <a:latin typeface="Arial" charset="0"/>
              </a:rPr>
              <a:t>	Identidad de límites</a:t>
            </a:r>
            <a:endParaRPr lang="es-ES" altLang="es-ES" sz="1800" dirty="0" smtClean="0">
              <a:solidFill>
                <a:srgbClr val="DDDDDD"/>
              </a:solidFill>
              <a:latin typeface="Arial" charset="0"/>
            </a:endParaRPr>
          </a:p>
        </p:txBody>
      </p:sp>
      <p:sp>
        <p:nvSpPr>
          <p:cNvPr id="217095" name="Rectangle 7"/>
          <p:cNvSpPr>
            <a:spLocks noChangeArrowheads="1"/>
          </p:cNvSpPr>
          <p:nvPr/>
        </p:nvSpPr>
        <p:spPr bwMode="auto">
          <a:xfrm>
            <a:off x="4724400" y="21336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7096" name="Rectangle 8"/>
          <p:cNvSpPr>
            <a:spLocks noChangeArrowheads="1"/>
          </p:cNvSpPr>
          <p:nvPr/>
        </p:nvSpPr>
        <p:spPr bwMode="auto">
          <a:xfrm>
            <a:off x="4724400" y="27940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7097" name="Rectangle 9"/>
          <p:cNvSpPr>
            <a:spLocks noChangeArrowheads="1"/>
          </p:cNvSpPr>
          <p:nvPr/>
        </p:nvSpPr>
        <p:spPr bwMode="auto">
          <a:xfrm>
            <a:off x="4724400" y="34925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7098" name="Rectangle 10"/>
          <p:cNvSpPr>
            <a:spLocks noChangeArrowheads="1"/>
          </p:cNvSpPr>
          <p:nvPr/>
        </p:nvSpPr>
        <p:spPr bwMode="auto">
          <a:xfrm>
            <a:off x="4724400" y="471676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pic>
        <p:nvPicPr>
          <p:cNvPr id="217099" name="Picture 14" descr="Graphic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3644900"/>
            <a:ext cx="2282825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539875"/>
            <a:ext cx="228282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24400" y="4070776"/>
            <a:ext cx="228600" cy="15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12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14338"/>
            <a:ext cx="4191000" cy="1143000"/>
          </a:xfrm>
        </p:spPr>
        <p:txBody>
          <a:bodyPr/>
          <a:lstStyle/>
          <a:p>
            <a:pPr eaLnBrk="1" hangingPunct="1"/>
            <a:r>
              <a:rPr lang="es-ES_tradnl" altLang="es-ES" sz="2400" b="1" smtClean="0">
                <a:solidFill>
                  <a:schemeClr val="bg1"/>
                </a:solidFill>
                <a:latin typeface="Arial" charset="0"/>
              </a:rPr>
              <a:t>EL PAISAJE CULTURAL</a:t>
            </a:r>
            <a:endParaRPr lang="es-ES" altLang="es-ES" sz="24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55976" y="1684982"/>
            <a:ext cx="4751387" cy="5632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ES" sz="1600" b="1" dirty="0" smtClean="0">
                <a:solidFill>
                  <a:srgbClr val="DDDDDD"/>
                </a:solidFill>
                <a:latin typeface="Arial" charset="0"/>
              </a:rPr>
              <a:t>CLAVES PARA ANÁLISIS DE LO  INMATERIAL</a:t>
            </a:r>
            <a:endParaRPr lang="es-ES_tradnl" altLang="es-ES" sz="1600" u="sng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altLang="es-ES" sz="1600" u="sng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ES" sz="1600" dirty="0" smtClean="0">
                <a:solidFill>
                  <a:srgbClr val="DDDDDD"/>
                </a:solidFill>
                <a:latin typeface="Arial" charset="0"/>
              </a:rPr>
              <a:t>Relaciones público-privado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altLang="es-ES" sz="16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ES" sz="1600" dirty="0" smtClean="0">
                <a:solidFill>
                  <a:srgbClr val="DDDDDD"/>
                </a:solidFill>
                <a:latin typeface="Arial" charset="0"/>
              </a:rPr>
              <a:t>Modalidades de participación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ES" sz="1600" dirty="0" smtClean="0">
                <a:solidFill>
                  <a:srgbClr val="DDDDDD"/>
                </a:solidFill>
                <a:latin typeface="Arial" charset="0"/>
              </a:rPr>
              <a:t> social e integración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altLang="es-ES" sz="16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ES" sz="1600" dirty="0" smtClean="0">
                <a:solidFill>
                  <a:srgbClr val="DDDDDD"/>
                </a:solidFill>
                <a:latin typeface="Arial" charset="0"/>
              </a:rPr>
              <a:t>Grados de identidad social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altLang="es-ES" sz="16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ES" sz="1600" dirty="0" smtClean="0">
                <a:solidFill>
                  <a:srgbClr val="DDDDDD"/>
                </a:solidFill>
                <a:latin typeface="Arial" charset="0"/>
              </a:rPr>
              <a:t>Focos y redes culturales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altLang="es-ES" sz="16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ES" sz="1600" dirty="0" smtClean="0">
                <a:solidFill>
                  <a:srgbClr val="DDDDDD"/>
                </a:solidFill>
                <a:latin typeface="Arial" charset="0"/>
              </a:rPr>
              <a:t>Valoraciones  patrimoniales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ES" sz="1600" dirty="0" smtClean="0">
                <a:solidFill>
                  <a:srgbClr val="DDDDDD"/>
                </a:solidFill>
                <a:latin typeface="Arial" charset="0"/>
              </a:rPr>
              <a:t> y difusión  cultural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altLang="es-ES" sz="16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altLang="es-ES" sz="1600" dirty="0" err="1" smtClean="0">
                <a:solidFill>
                  <a:srgbClr val="DDDDDD"/>
                </a:solidFill>
                <a:latin typeface="Arial" charset="0"/>
              </a:rPr>
              <a:t>Assets</a:t>
            </a:r>
            <a:endParaRPr lang="es-ES_tradnl" altLang="es-ES" sz="16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altLang="es-ES" sz="1600" dirty="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altLang="es-ES" sz="1600" dirty="0" smtClean="0">
              <a:solidFill>
                <a:srgbClr val="DDDDDD"/>
              </a:solidFill>
              <a:latin typeface="Arial" charset="0"/>
            </a:endParaRPr>
          </a:p>
        </p:txBody>
      </p:sp>
      <p:graphicFrame>
        <p:nvGraphicFramePr>
          <p:cNvPr id="218117" name="Object 8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560388" y="1700213"/>
          <a:ext cx="3579812" cy="167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CorelPhotoPaint.Image.9" r:id="rId3" imgW="8295238" imgH="3638095" progId="CorelPhotoPaint.Image.9">
                  <p:embed/>
                </p:oleObj>
              </mc:Choice>
              <mc:Fallback>
                <p:oleObj name="CorelPhotoPaint.Image.9" r:id="rId3" imgW="8295238" imgH="3638095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1700213"/>
                        <a:ext cx="3579812" cy="167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18" name="Object 10"/>
          <p:cNvGraphicFramePr>
            <a:graphicFrameLocks noChangeAspect="1"/>
          </p:cNvGraphicFramePr>
          <p:nvPr/>
        </p:nvGraphicFramePr>
        <p:xfrm>
          <a:off x="2700338" y="3573463"/>
          <a:ext cx="14478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CorelPhotoPaint.Image.9" r:id="rId5" imgW="5514286" imgH="4885714" progId="CorelPhotoPaint.Image.9">
                  <p:embed/>
                </p:oleObj>
              </mc:Choice>
              <mc:Fallback>
                <p:oleObj name="CorelPhotoPaint.Image.9" r:id="rId5" imgW="5514286" imgH="488571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3573463"/>
                        <a:ext cx="14478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19" name="Object 11"/>
          <p:cNvGraphicFramePr>
            <a:graphicFrameLocks noChangeAspect="1"/>
          </p:cNvGraphicFramePr>
          <p:nvPr/>
        </p:nvGraphicFramePr>
        <p:xfrm>
          <a:off x="468313" y="3573463"/>
          <a:ext cx="2087562" cy="206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CorelPhotoPaint.Image.9" r:id="rId7" imgW="8028571" imgH="6657143" progId="CorelPhotoPaint.Image.9">
                  <p:embed/>
                </p:oleObj>
              </mc:Choice>
              <mc:Fallback>
                <p:oleObj name="CorelPhotoPaint.Image.9" r:id="rId7" imgW="8028571" imgH="6657143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573463"/>
                        <a:ext cx="2087562" cy="206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6858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738" y="1062038"/>
            <a:ext cx="4191000" cy="1143000"/>
          </a:xfrm>
        </p:spPr>
        <p:txBody>
          <a:bodyPr/>
          <a:lstStyle/>
          <a:p>
            <a:pPr eaLnBrk="1" hangingPunct="1"/>
            <a:r>
              <a:rPr lang="es-ES_tradnl" altLang="es-ES" sz="2400" b="1" smtClean="0">
                <a:solidFill>
                  <a:schemeClr val="bg1"/>
                </a:solidFill>
                <a:latin typeface="Arial" charset="0"/>
              </a:rPr>
              <a:t>GUÍA DEL PAISAJE</a:t>
            </a:r>
            <a:endParaRPr lang="es-ES" altLang="es-ES" sz="24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1038" y="2190750"/>
            <a:ext cx="4267200" cy="609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ES_tradnl" altLang="es-ES" sz="1600" smtClean="0">
                <a:solidFill>
                  <a:srgbClr val="DDDDDD"/>
                </a:solidFill>
                <a:latin typeface="Arial" charset="0"/>
              </a:rPr>
              <a:t>	Integración disciplinar</a:t>
            </a:r>
          </a:p>
          <a:p>
            <a:pPr eaLnBrk="1" hangingPunct="1">
              <a:buFontTx/>
              <a:buNone/>
            </a:pPr>
            <a:endParaRPr lang="es-ES_tradnl" altLang="es-ES" sz="160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s-ES_tradnl" altLang="es-ES" sz="1600" smtClean="0">
                <a:solidFill>
                  <a:srgbClr val="DDDDDD"/>
                </a:solidFill>
                <a:latin typeface="Arial" charset="0"/>
              </a:rPr>
              <a:t>	Aportación metodológica</a:t>
            </a:r>
          </a:p>
          <a:p>
            <a:pPr eaLnBrk="1" hangingPunct="1">
              <a:buFontTx/>
              <a:buNone/>
            </a:pPr>
            <a:endParaRPr lang="es-ES_tradnl" altLang="es-ES" sz="160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s-ES_tradnl" altLang="es-ES" sz="1600" smtClean="0">
                <a:solidFill>
                  <a:srgbClr val="DDDDDD"/>
                </a:solidFill>
                <a:latin typeface="Arial" charset="0"/>
              </a:rPr>
              <a:t>	Identificación de actividades sostenibles</a:t>
            </a:r>
          </a:p>
          <a:p>
            <a:pPr eaLnBrk="1" hangingPunct="1">
              <a:buFontTx/>
              <a:buNone/>
            </a:pPr>
            <a:endParaRPr lang="es-ES_tradnl" altLang="es-ES" sz="160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s-ES_tradnl" altLang="es-ES" sz="1600" smtClean="0">
                <a:solidFill>
                  <a:srgbClr val="DDDDDD"/>
                </a:solidFill>
                <a:latin typeface="Arial" charset="0"/>
              </a:rPr>
              <a:t>	Modalidades de participación social</a:t>
            </a:r>
          </a:p>
          <a:p>
            <a:pPr eaLnBrk="1" hangingPunct="1">
              <a:buFontTx/>
              <a:buNone/>
            </a:pPr>
            <a:endParaRPr lang="es-ES_tradnl" altLang="es-ES" sz="160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s-ES_tradnl" altLang="es-ES" sz="1600" smtClean="0">
                <a:solidFill>
                  <a:srgbClr val="DDDDDD"/>
                </a:solidFill>
                <a:latin typeface="Arial" charset="0"/>
              </a:rPr>
              <a:t>	Propuesta proyectual y de manejo</a:t>
            </a:r>
          </a:p>
          <a:p>
            <a:pPr eaLnBrk="1" hangingPunct="1">
              <a:buFontTx/>
              <a:buNone/>
            </a:pPr>
            <a:endParaRPr lang="es-ES_tradnl" altLang="es-ES" sz="1600" smtClean="0">
              <a:solidFill>
                <a:srgbClr val="DDDDDD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s-ES_tradnl" altLang="es-ES" sz="1600" smtClean="0">
                <a:solidFill>
                  <a:srgbClr val="DDDDDD"/>
                </a:solidFill>
                <a:latin typeface="Arial" charset="0"/>
              </a:rPr>
              <a:t>	 Modalidades de difusión y conocimiento público</a:t>
            </a:r>
            <a:endParaRPr lang="es-ES" altLang="es-ES" sz="1600" smtClean="0">
              <a:solidFill>
                <a:srgbClr val="DDDDDD"/>
              </a:solidFill>
              <a:latin typeface="Arial" charset="0"/>
            </a:endParaRPr>
          </a:p>
        </p:txBody>
      </p:sp>
      <p:sp>
        <p:nvSpPr>
          <p:cNvPr id="219141" name="Rectangle 5"/>
          <p:cNvSpPr>
            <a:spLocks noChangeArrowheads="1"/>
          </p:cNvSpPr>
          <p:nvPr/>
        </p:nvSpPr>
        <p:spPr bwMode="auto">
          <a:xfrm>
            <a:off x="4610100" y="2276475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s-ES" smtClean="0">
              <a:solidFill>
                <a:srgbClr val="000000"/>
              </a:solidFill>
            </a:endParaRPr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4610100" y="2852738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9143" name="Rectangle 7"/>
          <p:cNvSpPr>
            <a:spLocks noChangeArrowheads="1"/>
          </p:cNvSpPr>
          <p:nvPr/>
        </p:nvSpPr>
        <p:spPr bwMode="auto">
          <a:xfrm>
            <a:off x="4610100" y="3497263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9144" name="Rectangle 8"/>
          <p:cNvSpPr>
            <a:spLocks noChangeArrowheads="1"/>
          </p:cNvSpPr>
          <p:nvPr/>
        </p:nvSpPr>
        <p:spPr bwMode="auto">
          <a:xfrm>
            <a:off x="4610100" y="4076700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9145" name="Rectangle 9"/>
          <p:cNvSpPr>
            <a:spLocks noChangeArrowheads="1"/>
          </p:cNvSpPr>
          <p:nvPr/>
        </p:nvSpPr>
        <p:spPr bwMode="auto">
          <a:xfrm>
            <a:off x="4610100" y="4652963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sp>
        <p:nvSpPr>
          <p:cNvPr id="219146" name="Rectangle 10"/>
          <p:cNvSpPr>
            <a:spLocks noChangeArrowheads="1"/>
          </p:cNvSpPr>
          <p:nvPr/>
        </p:nvSpPr>
        <p:spPr bwMode="auto">
          <a:xfrm>
            <a:off x="4610100" y="5229225"/>
            <a:ext cx="228600" cy="1524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mtClean="0">
              <a:solidFill>
                <a:srgbClr val="000000"/>
              </a:solidFill>
            </a:endParaRPr>
          </a:p>
        </p:txBody>
      </p:sp>
      <p:pic>
        <p:nvPicPr>
          <p:cNvPr id="219147" name="Picture 11" descr="san pedro, 1 vuelo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512" y="1484784"/>
            <a:ext cx="3799456" cy="4104456"/>
          </a:xfrm>
        </p:spPr>
      </p:pic>
    </p:spTree>
    <p:extLst>
      <p:ext uri="{BB962C8B-B14F-4D97-AF65-F5344CB8AC3E}">
        <p14:creationId xmlns:p14="http://schemas.microsoft.com/office/powerpoint/2010/main" val="11390702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8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2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1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6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348</Words>
  <Application>Microsoft Office PowerPoint</Application>
  <PresentationFormat>Presentación en pantalla (4:3)</PresentationFormat>
  <Paragraphs>181</Paragraphs>
  <Slides>51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24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76" baseType="lpstr">
      <vt:lpstr>Tema de Office</vt:lpstr>
      <vt:lpstr>6_Diseño predeterminado</vt:lpstr>
      <vt:lpstr>7_Diseño predeterminado</vt:lpstr>
      <vt:lpstr>8_Diseño predeterminado</vt:lpstr>
      <vt:lpstr>10_Diseño predeterminado</vt:lpstr>
      <vt:lpstr>12_Diseño predeterminado</vt:lpstr>
      <vt:lpstr>13_Diseño predeterminado</vt:lpstr>
      <vt:lpstr>16_Diseño predeterminado</vt:lpstr>
      <vt:lpstr>17_Diseño predeterminado</vt:lpstr>
      <vt:lpstr>18_Diseño predeterminado</vt:lpstr>
      <vt:lpstr>20_Diseño predeterminado</vt:lpstr>
      <vt:lpstr>21_Diseño predeterminado</vt:lpstr>
      <vt:lpstr>22_Diseño predeterminado</vt:lpstr>
      <vt:lpstr>23_Diseño predeterminado</vt:lpstr>
      <vt:lpstr>25_Diseño predeterminado</vt:lpstr>
      <vt:lpstr>26_Diseño predeterminado</vt:lpstr>
      <vt:lpstr>Diseño predeterminado</vt:lpstr>
      <vt:lpstr>1_Diseño predeterminado</vt:lpstr>
      <vt:lpstr>2_Diseño predeterminado</vt:lpstr>
      <vt:lpstr>3_Diseño predeterminado</vt:lpstr>
      <vt:lpstr>4_Diseño predeterminado</vt:lpstr>
      <vt:lpstr>5_Diseño predeterminado</vt:lpstr>
      <vt:lpstr>9_Diseño predeterminado</vt:lpstr>
      <vt:lpstr>11_Diseño predeterminado</vt:lpstr>
      <vt:lpstr>CorelPhotoPaint.Image.9</vt:lpstr>
      <vt:lpstr>CONTENIDOS</vt:lpstr>
      <vt:lpstr>PAISAJE CULTURAL</vt:lpstr>
      <vt:lpstr>¿QUÉ CONDICIONA LA MIRADA DEL PAISAJE?</vt:lpstr>
      <vt:lpstr>EL PAISAJE COMO UNIDAD ACTIVA</vt:lpstr>
      <vt:lpstr>INSTRUMENTOS PARA LA PROTECCIÓN DEL PAISAJE CULTURAL</vt:lpstr>
      <vt:lpstr>TÓPICOS PAISAJÍSTICOS</vt:lpstr>
      <vt:lpstr> ELEMENTOS DE UNIDAD PAISAJÍSTICA</vt:lpstr>
      <vt:lpstr>EL PAISAJE CULTURAL</vt:lpstr>
      <vt:lpstr>GUÍA DEL PAISAJE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 complejo de grandes dimensiones, que necesita usos…</vt:lpstr>
      <vt:lpstr>Presentación de PowerPoint</vt:lpstr>
      <vt:lpstr>Presentación de PowerPoint</vt:lpstr>
      <vt:lpstr>CONSIDERACIONES ACERCA DEL  CARÁCTER INMATERIAL</vt:lpstr>
      <vt:lpstr>Fiesta y Encuentro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Museo de la Revolución Industrial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Willy</dc:creator>
  <cp:lastModifiedBy>Willy</cp:lastModifiedBy>
  <cp:revision>33</cp:revision>
  <dcterms:created xsi:type="dcterms:W3CDTF">2012-04-28T16:46:21Z</dcterms:created>
  <dcterms:modified xsi:type="dcterms:W3CDTF">2019-09-11T02:26:43Z</dcterms:modified>
</cp:coreProperties>
</file>