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  <p:sldMasterId id="2147483864" r:id="rId16"/>
    <p:sldMasterId id="2147483876" r:id="rId17"/>
    <p:sldMasterId id="2147483888" r:id="rId18"/>
    <p:sldMasterId id="2147483900" r:id="rId19"/>
    <p:sldMasterId id="2147483912" r:id="rId20"/>
    <p:sldMasterId id="2147483924" r:id="rId21"/>
    <p:sldMasterId id="2147483936" r:id="rId22"/>
    <p:sldMasterId id="2147483948" r:id="rId23"/>
    <p:sldMasterId id="2147483960" r:id="rId24"/>
    <p:sldMasterId id="2147483972" r:id="rId25"/>
    <p:sldMasterId id="2147483984" r:id="rId26"/>
    <p:sldMasterId id="2147483996" r:id="rId27"/>
    <p:sldMasterId id="2147484008" r:id="rId28"/>
    <p:sldMasterId id="2147484020" r:id="rId29"/>
    <p:sldMasterId id="2147484032" r:id="rId30"/>
    <p:sldMasterId id="2147484044" r:id="rId31"/>
    <p:sldMasterId id="2147484056" r:id="rId32"/>
    <p:sldMasterId id="2147484068" r:id="rId33"/>
    <p:sldMasterId id="2147484080" r:id="rId34"/>
  </p:sldMasterIdLst>
  <p:notesMasterIdLst>
    <p:notesMasterId r:id="rId99"/>
  </p:notesMasterIdLst>
  <p:sldIdLst>
    <p:sldId id="256" r:id="rId35"/>
    <p:sldId id="344" r:id="rId36"/>
    <p:sldId id="257" r:id="rId37"/>
    <p:sldId id="295" r:id="rId38"/>
    <p:sldId id="271" r:id="rId39"/>
    <p:sldId id="278" r:id="rId40"/>
    <p:sldId id="297" r:id="rId41"/>
    <p:sldId id="258" r:id="rId42"/>
    <p:sldId id="285" r:id="rId43"/>
    <p:sldId id="284" r:id="rId44"/>
    <p:sldId id="275" r:id="rId45"/>
    <p:sldId id="281" r:id="rId46"/>
    <p:sldId id="259" r:id="rId47"/>
    <p:sldId id="274" r:id="rId48"/>
    <p:sldId id="343" r:id="rId49"/>
    <p:sldId id="290" r:id="rId50"/>
    <p:sldId id="282" r:id="rId51"/>
    <p:sldId id="286" r:id="rId52"/>
    <p:sldId id="280" r:id="rId53"/>
    <p:sldId id="300" r:id="rId54"/>
    <p:sldId id="316" r:id="rId55"/>
    <p:sldId id="317" r:id="rId56"/>
    <p:sldId id="263" r:id="rId57"/>
    <p:sldId id="302" r:id="rId58"/>
    <p:sldId id="262" r:id="rId59"/>
    <p:sldId id="264" r:id="rId60"/>
    <p:sldId id="277" r:id="rId61"/>
    <p:sldId id="276" r:id="rId62"/>
    <p:sldId id="279" r:id="rId63"/>
    <p:sldId id="299" r:id="rId64"/>
    <p:sldId id="298" r:id="rId65"/>
    <p:sldId id="260" r:id="rId66"/>
    <p:sldId id="283" r:id="rId67"/>
    <p:sldId id="288" r:id="rId68"/>
    <p:sldId id="294" r:id="rId69"/>
    <p:sldId id="293" r:id="rId70"/>
    <p:sldId id="287" r:id="rId71"/>
    <p:sldId id="291" r:id="rId72"/>
    <p:sldId id="342" r:id="rId73"/>
    <p:sldId id="333" r:id="rId74"/>
    <p:sldId id="334" r:id="rId75"/>
    <p:sldId id="335" r:id="rId76"/>
    <p:sldId id="336" r:id="rId77"/>
    <p:sldId id="323" r:id="rId78"/>
    <p:sldId id="324" r:id="rId79"/>
    <p:sldId id="325" r:id="rId80"/>
    <p:sldId id="303" r:id="rId81"/>
    <p:sldId id="337" r:id="rId82"/>
    <p:sldId id="338" r:id="rId83"/>
    <p:sldId id="340" r:id="rId84"/>
    <p:sldId id="339" r:id="rId85"/>
    <p:sldId id="341" r:id="rId86"/>
    <p:sldId id="304" r:id="rId87"/>
    <p:sldId id="305" r:id="rId88"/>
    <p:sldId id="307" r:id="rId89"/>
    <p:sldId id="306" r:id="rId90"/>
    <p:sldId id="310" r:id="rId91"/>
    <p:sldId id="311" r:id="rId92"/>
    <p:sldId id="313" r:id="rId93"/>
    <p:sldId id="312" r:id="rId94"/>
    <p:sldId id="308" r:id="rId95"/>
    <p:sldId id="309" r:id="rId96"/>
    <p:sldId id="314" r:id="rId97"/>
    <p:sldId id="315" r:id="rId9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63" Type="http://schemas.openxmlformats.org/officeDocument/2006/relationships/slide" Target="slides/slide29.xml"/><Relationship Id="rId68" Type="http://schemas.openxmlformats.org/officeDocument/2006/relationships/slide" Target="slides/slide34.xml"/><Relationship Id="rId84" Type="http://schemas.openxmlformats.org/officeDocument/2006/relationships/slide" Target="slides/slide50.xml"/><Relationship Id="rId89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7.xml"/><Relationship Id="rId92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slide" Target="slides/slide19.xml"/><Relationship Id="rId58" Type="http://schemas.openxmlformats.org/officeDocument/2006/relationships/slide" Target="slides/slide24.xml"/><Relationship Id="rId66" Type="http://schemas.openxmlformats.org/officeDocument/2006/relationships/slide" Target="slides/slide32.xml"/><Relationship Id="rId74" Type="http://schemas.openxmlformats.org/officeDocument/2006/relationships/slide" Target="slides/slide40.xml"/><Relationship Id="rId79" Type="http://schemas.openxmlformats.org/officeDocument/2006/relationships/slide" Target="slides/slide45.xml"/><Relationship Id="rId87" Type="http://schemas.openxmlformats.org/officeDocument/2006/relationships/slide" Target="slides/slide53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7.xml"/><Relationship Id="rId82" Type="http://schemas.openxmlformats.org/officeDocument/2006/relationships/slide" Target="slides/slide48.xml"/><Relationship Id="rId90" Type="http://schemas.openxmlformats.org/officeDocument/2006/relationships/slide" Target="slides/slide56.xml"/><Relationship Id="rId95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slide" Target="slides/slide22.xml"/><Relationship Id="rId64" Type="http://schemas.openxmlformats.org/officeDocument/2006/relationships/slide" Target="slides/slide30.xml"/><Relationship Id="rId69" Type="http://schemas.openxmlformats.org/officeDocument/2006/relationships/slide" Target="slides/slide35.xml"/><Relationship Id="rId77" Type="http://schemas.openxmlformats.org/officeDocument/2006/relationships/slide" Target="slides/slide43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72" Type="http://schemas.openxmlformats.org/officeDocument/2006/relationships/slide" Target="slides/slide38.xml"/><Relationship Id="rId80" Type="http://schemas.openxmlformats.org/officeDocument/2006/relationships/slide" Target="slides/slide46.xml"/><Relationship Id="rId85" Type="http://schemas.openxmlformats.org/officeDocument/2006/relationships/slide" Target="slides/slide51.xml"/><Relationship Id="rId93" Type="http://schemas.openxmlformats.org/officeDocument/2006/relationships/slide" Target="slides/slide59.xml"/><Relationship Id="rId98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59" Type="http://schemas.openxmlformats.org/officeDocument/2006/relationships/slide" Target="slides/slide25.xml"/><Relationship Id="rId67" Type="http://schemas.openxmlformats.org/officeDocument/2006/relationships/slide" Target="slides/slide33.xml"/><Relationship Id="rId103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54" Type="http://schemas.openxmlformats.org/officeDocument/2006/relationships/slide" Target="slides/slide20.xml"/><Relationship Id="rId62" Type="http://schemas.openxmlformats.org/officeDocument/2006/relationships/slide" Target="slides/slide28.xml"/><Relationship Id="rId70" Type="http://schemas.openxmlformats.org/officeDocument/2006/relationships/slide" Target="slides/slide36.xml"/><Relationship Id="rId75" Type="http://schemas.openxmlformats.org/officeDocument/2006/relationships/slide" Target="slides/slide41.xml"/><Relationship Id="rId83" Type="http://schemas.openxmlformats.org/officeDocument/2006/relationships/slide" Target="slides/slide49.xml"/><Relationship Id="rId88" Type="http://schemas.openxmlformats.org/officeDocument/2006/relationships/slide" Target="slides/slide54.xml"/><Relationship Id="rId91" Type="http://schemas.openxmlformats.org/officeDocument/2006/relationships/slide" Target="slides/slide57.xml"/><Relationship Id="rId96" Type="http://schemas.openxmlformats.org/officeDocument/2006/relationships/slide" Target="slides/slide6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slide" Target="slides/slide26.xml"/><Relationship Id="rId65" Type="http://schemas.openxmlformats.org/officeDocument/2006/relationships/slide" Target="slides/slide31.xml"/><Relationship Id="rId73" Type="http://schemas.openxmlformats.org/officeDocument/2006/relationships/slide" Target="slides/slide39.xml"/><Relationship Id="rId78" Type="http://schemas.openxmlformats.org/officeDocument/2006/relationships/slide" Target="slides/slide44.xml"/><Relationship Id="rId81" Type="http://schemas.openxmlformats.org/officeDocument/2006/relationships/slide" Target="slides/slide47.xml"/><Relationship Id="rId86" Type="http://schemas.openxmlformats.org/officeDocument/2006/relationships/slide" Target="slides/slide52.xml"/><Relationship Id="rId94" Type="http://schemas.openxmlformats.org/officeDocument/2006/relationships/slide" Target="slides/slide60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5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76" Type="http://schemas.openxmlformats.org/officeDocument/2006/relationships/slide" Target="slides/slide42.xml"/><Relationship Id="rId97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6AA63-DD83-4DEB-BBF1-CCDF7109B1B3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DCB4D-C2EB-4441-B8E3-27673FB18E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730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CB4D-C2EB-4441-B8E3-27673FB18EF8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00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7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2606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797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393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062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07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51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761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601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906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887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7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7126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827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082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54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854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722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080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401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594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158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95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787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29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728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240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411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566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712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382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239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21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409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353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793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716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053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492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286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062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121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355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4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612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669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886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861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682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898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172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524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52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218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50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238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263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319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635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485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472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922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91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657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939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92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740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979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316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337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59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348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467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928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258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618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78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772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64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400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257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464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325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935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508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367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992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27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409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422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284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787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463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9610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6583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552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4893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B5564-05BC-4150-85CB-23DB6548236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901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B466-C1B3-4759-A1E3-F7FA7B7225A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0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232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B1643-8A66-4408-B9D3-77B5823A1C9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91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59030-B045-43AA-BB33-62EB7725DD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1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16A62-50DC-4AB0-B189-E058790CB7C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7176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075FA-5696-432E-8A46-D88A24D738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221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8E7C5-49C1-4A39-8A9B-AF9A0BB1A26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86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26229-DDC3-4259-991D-CF556999FE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072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CE47B-EBE9-46A4-8891-D68369534FF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471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77CFE-8ECB-4479-92EB-992D71A6C12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940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B3310-EEC0-4AFA-A6AF-08F56F4789B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573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50E69-3DA3-44C5-A87C-41B5570771C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2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754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284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33E2-936E-4FEB-A24E-0596E72475E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3327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A15A0-B42C-441B-B1CD-8073AAA766A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01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C0524-B7E0-42A9-AA3D-512C3B8886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5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A0CA2-615C-49B8-9118-EB9D86B24BE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5462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C9AA9-7183-492F-AEA3-5E987ABAAC9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2672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56D03-2A51-4546-A112-76905189E8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087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22AEC-A0D0-4140-A4F0-558FE636010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650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26FDC-3A14-4974-B9D5-814E3283005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256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000B0-E6D3-4114-956E-2A75749DF7C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607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C93B2-093C-4AB2-963E-F0253B64CA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2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463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516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4727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225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9052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2828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9305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7471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4402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0925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83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7776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9458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7548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2817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2708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193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5956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776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6269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04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50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506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931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7289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966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619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843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2651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9057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4395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5072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93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7718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9931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8227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8058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8883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4170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3010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7211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4543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828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20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0206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570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5359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2657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1028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0919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9919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7043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133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95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96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9213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0351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7284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9318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8126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6370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2753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989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0778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9659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71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6083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7324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2461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9946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0405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9134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380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2352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3230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6562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31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3491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8981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5902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9092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4542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8478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546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4349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4573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4106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8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8676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969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4338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3604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7793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2537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7288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0524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1484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869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8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704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3918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3491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7022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1894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1035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1869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7395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3181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7784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8615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417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9680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5701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1992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0826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8554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1463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7790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9010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3977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9958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143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0184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7227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3203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7516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1455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3271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7959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8048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83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7185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5103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2200F-5561-4310-822C-113DDE5DA00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070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4FFED-39EC-4698-9C89-6A2B62E081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6128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94129-2179-4BE6-8FBD-1303CA8673C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735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25603-FC26-46D0-8768-B2F07874C41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1564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7B6CB-E66B-48D8-8F32-A435E61E07D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5757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B9252-0D29-4F6C-90BA-77E881A867E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878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0FCF6-1346-4DD1-9D58-02CA8CDFDD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229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136A-8A75-46E5-8BF8-BFF2905CDBD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8594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F2DB9-70F7-4B06-B5F8-0217942F0C8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61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8396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B78A4-CDA1-4980-9371-0E8A59A0694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8663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7516E-71F8-4928-9E47-AD0EE62FB8C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0176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333DD-E0FB-4A26-948A-82BE8AA87A4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174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58D4F-1177-4D74-BD0F-D32F4CF5942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1759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C0497-3B1B-4D5C-BFD7-ECF2B273F4D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2367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797E4-F105-46C6-95FF-F234C7D9C28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7141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9795E-6039-41B8-9FD8-53941613CEB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13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C8179-8EDD-42A4-B91E-FE39B343E61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1006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43768-C3AF-4793-A603-C56709F9E4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7665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BCABC-0349-4590-9F99-67CDDE2874D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5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56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3F9E0-15DE-4A9B-89E6-C62778776F1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5695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E64D6-63C3-4D22-9FE6-F28F37691D1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7352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474C6-AE87-4099-AA6B-A993213FCD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7167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333DD-E0FB-4A26-948A-82BE8AA87A4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2902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58D4F-1177-4D74-BD0F-D32F4CF5942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1456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C0497-3B1B-4D5C-BFD7-ECF2B273F4D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0259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797E4-F105-46C6-95FF-F234C7D9C28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504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9795E-6039-41B8-9FD8-53941613CEB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7471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C8179-8EDD-42A4-B91E-FE39B343E61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1800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43768-C3AF-4793-A603-C56709F9E4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18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4351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BCABC-0349-4590-9F99-67CDDE2874D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2431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3F9E0-15DE-4A9B-89E6-C62778776F1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9832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E64D6-63C3-4D22-9FE6-F28F37691D1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0812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474C6-AE87-4099-AA6B-A993213FCD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4943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4BC9E-64AB-4884-B06B-EE74C89DC56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0710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CE4F3-335D-4BD8-A80E-74D5DD494E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3291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1C3C1-3AB4-40BA-BBFF-FF4CD389926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2025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8A0EF-D141-44B0-AEBB-E6CAAADC9B2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0007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4C556-2473-4E15-A00F-4624FB83994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4981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B4303-402E-4BC1-9B01-73B67BBBDFD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13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0818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7980B-A012-419A-A2C3-F81F06406B9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7127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0A27D-F0F9-4807-8226-18274B891EE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7393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B58F8-E34C-4510-8C24-6C30BC48CA4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0183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463E9-31F1-4CD3-A202-BDFD821D320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9858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5B4D6-470A-4108-ACB6-AFA89EB5C5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39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04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4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96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79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20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69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77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00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87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52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58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16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0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57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23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01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59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84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85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03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52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82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89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6568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33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5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295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633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069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67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377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632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850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9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6258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333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203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985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92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014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2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995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692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73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6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8085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62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789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198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163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350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531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590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601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005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40D7-F6E4-41D1-B403-1585AD4AB18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1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4334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AF883-CB40-4504-A9DF-268F731C61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16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16D0-15F7-493B-8854-0927524530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23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D897-4262-49C6-AF41-E42B980DB1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000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28E4C-8115-4895-8F93-FFC283124D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900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5CF4-20DC-46FB-891D-CC6BF1EE31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04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8919-78F7-4826-A51D-53353706E4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722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66D0-F320-4AAA-9D40-2F72554585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94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0E4A-70CC-40F2-9981-349787F1D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246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102C-2612-4757-B0C6-96B5CCA7C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054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3E8E-9473-442F-9101-C49353D2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0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3846-7ED9-4AC0-87C7-9880820B626A}" type="datetimeFigureOut">
              <a:rPr lang="es-ES" smtClean="0"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D245E-1EB1-4FEB-B4ED-A511945819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10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5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8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2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5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9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6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C676B5-F0F9-4444-83D8-76A93F5D1139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4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6032AC-DA18-4F3C-957D-A681D57B82B2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7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1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7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0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4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7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9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4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5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7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D69B-BBE0-474A-B162-2F7DCFF4A6D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10/09/2019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2FD3-F149-4384-87FE-7C0C0B82078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0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A87D8D-CCF1-436C-BAC2-8322C4357CEE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0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57DEF4-9B66-49CF-96C5-B6C83BA18C76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57DEF4-9B66-49CF-96C5-B6C83BA18C76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7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D46145-EBA2-406A-856A-4D9EAA9F5424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9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0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428CB7-73F3-4106-8811-4F53D457A33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9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es/url?sa=i&amp;rct=j&amp;q=&amp;esrc=s&amp;source=images&amp;cd=&amp;cad=rja&amp;docid=L15z0dFUhfwJJM&amp;tbnid=q20n6r4NuKSLLM:&amp;ved=0CAUQjRw&amp;url=http://noticiasestudioa0.blogspot.com/2010/05/entrevista-gonzalo-diez.html&amp;ei=RV3tUpDVG4Wq0QWi_IH4Cg&amp;bvm=bv.60444564,d.ZGU&amp;psig=AFQjCNEFMayg13JKXQ1pbarS4yuUkhecBw&amp;ust=1391373990363503" TargetMode="Externa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hyperlink" Target="http://www.google.es/url?sa=i&amp;rct=j&amp;q=&amp;esrc=s&amp;source=images&amp;cd=&amp;cad=rja&amp;docid=udXTKeqJmK0Z2M&amp;tbnid=wgb7qtchGMz3QM:&amp;ved=0CAUQjRw&amp;url=http://www.lavanguardia.com/viajes/20121128/54355920870/historium-un-nuevo-museo-para-ver-oler-y-sentir-la-brujas-de-la-edad-media.html&amp;ei=Lm_tUtXeNeqs0QXmuoGoBQ&amp;bvm=bv.60444564,d.d2k&amp;psig=AFQjCNGj67jhIFMu5U3IxvTp9FehvzkbpQ&amp;ust=1391378549665127" TargetMode="Externa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es/url?sa=i&amp;rct=j&amp;q=&amp;esrc=s&amp;source=images&amp;cd=&amp;cad=rja&amp;docid=QcXyMfLaHEVcaM&amp;tbnid=mHneyEVcCyAJzM:&amp;ved=0CAUQjRw&amp;url=http://edumuseos.blogspot.com/&amp;ei=mlHtUpaoH8id0QXDt4GoDw&amp;bvm=bv.60444564,d.ZGU&amp;psig=AFQjCNEmh0QYlxsMB2MzYMuOUB-KK91IGg&amp;ust=139137097635650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docid=4xpQk8EdV64kOM&amp;tbnid=hDBcJfNgf8RVsM:&amp;ved=0CAUQjRw&amp;url=http://www.plusesmas.com/ocio_fuera_de_casa/agenda/museo_de_bellas_artes_de_sevilla/648.html&amp;ei=V2jtUp_QEIqL0AWTyYG4Bg&amp;bvm=bv.60444564,d.d2k&amp;psig=AFQjCNHaGKzGKLoOjKJT8sA6F7o_gY7QwQ&amp;ust=139137682409944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8.jpeg"/><Relationship Id="rId5" Type="http://schemas.openxmlformats.org/officeDocument/2006/relationships/hyperlink" Target="http://www.google.es/url?sa=i&amp;rct=j&amp;q=&amp;esrc=s&amp;source=images&amp;cd=&amp;cad=rja&amp;docid=07l2diArxktCrM&amp;tbnid=JXZ-uZhcWOKacM:&amp;ved=0CAUQjRw&amp;url=http://www.laguiago.com/sevilla/empresa/1230/museo-de-bellas-artes-de-sevilla/&amp;ei=fWjtUujkG8rJ0QWtpIDwBQ&amp;bvm=bv.60444564,d.d2k&amp;psig=AFQjCNHaGKzGKLoOjKJT8sA6F7o_gY7QwQ&amp;ust=1391376824099444" TargetMode="Externa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docid=unUIbQMspJYUoM&amp;tbnid=-wCZYQMZLLhMwM:&amp;ved=0CAUQjRw&amp;url=http://barcodepapelrevistainfantil.blogspot.com/2010/04/los-juguetes-de-joaquin-torres-garcia.html&amp;ei=h1LtUp7TJ6mx0QX064G4Cg&amp;bvm=bv.60444564,d.ZGU&amp;psig=AFQjCNHwsZcatDknEKz8_jCdS04iMVuNrw&amp;ust=1391371262070638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google.es/url?sa=i&amp;rct=j&amp;q=&amp;esrc=s&amp;source=images&amp;cd=&amp;cad=rja&amp;docid=746MAziqWwYBIM&amp;tbnid=0KZutgw1A2KwRM:&amp;ved=0CAUQjRw&amp;url=http://www.elmundo.es/elmundo/2008/09/28/cultura/1222596299.html&amp;ei=32LqUtm0MIKK1AXXwIDQDg&amp;bvm=bv.60444564,d.ZGU&amp;psig=AFQjCNEwM4cI3eyqIA6YnAk1ElrNkWh_Wg&amp;ust=1391178842860803" TargetMode="Externa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es/url?sa=i&amp;rct=j&amp;q=&amp;esrc=s&amp;source=images&amp;cd=&amp;cad=rja&amp;docid=eRy-8fsrMAoNzM&amp;tbnid=LZNbKLXTZjKkWM:&amp;ved=0CAUQjRw&amp;url=http://www.minube.com/fotos/rincon/114901/6695131&amp;ei=01rtUujvEu-M0wWNt4CoCw&amp;bvm=bv.60444564,d.ZG4&amp;psig=AFQjCNEhBsZXrsaMwT-7tjnUAfc9KhRDxA&amp;ust=1391373379466273" TargetMode="Externa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4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3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7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8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9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5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83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2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correodelasculturas.files.wordpress.com/2007/08/foto2.jpg" TargetMode="Externa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es/url?sa=i&amp;rct=j&amp;q=&amp;esrc=s&amp;source=images&amp;cd=&amp;cad=rja&amp;docid=naCFbd2K7SQpYM&amp;tbnid=GEP3ux2ErXBeDM:&amp;ved=0CAUQjRw&amp;url=http://agendarteboletindigital.blogspot.com/2013/09/manana-inaugura-manuel-aguiar-en-el-mnav.html&amp;ei=aU7tUsGrGo2U0QXtsoGYBQ&amp;bvm=bv.60444564,d.d2k&amp;psig=AFQjCNFjG6X1rXOaWdnSGCB-XPfxewHvng&amp;ust=139137019837434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://www.google.es/url?sa=i&amp;source=images&amp;cd=&amp;cad=rja&amp;docid=2yBJtt2cxd2L1M&amp;tbnid=neUqi5ZSxvTmyM&amp;ved=0CAgQjRw&amp;url=http://www.vigoenfotos.com/paris/paris_gioconda_monalisa_1.html&amp;ei=j1rqUuMe6efsBrKOgNgP&amp;psig=AFQjCNH4u-_KZBO3rLWAVkPMoRJ6iEfbBQ&amp;ust=1391176719088367" TargetMode="External"/><Relationship Id="rId1" Type="http://schemas.openxmlformats.org/officeDocument/2006/relationships/slideLayout" Target="../slideLayouts/slideLayout123.xml"/><Relationship Id="rId6" Type="http://schemas.openxmlformats.org/officeDocument/2006/relationships/hyperlink" Target="http://www.google.es/url?sa=i&amp;rct=j&amp;q=&amp;esrc=s&amp;source=images&amp;cd=&amp;cad=rja&amp;docid=ihAlVjW81xtM4M&amp;tbnid=JdcGgk2WQhgt2M:&amp;ved=0CAUQjRw&amp;url=http://www.nulladiessinnemeditatione.com/la_gioconda.htm&amp;ei=DFvqUtvwHOq60QWzj4CgBQ&amp;bvm=bv.60444564,d.ZGU&amp;psig=AFQjCNHX59spqwiZqdXk26ysI2zuWm4GZQ&amp;ust=1391176707490096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www.google.es/url?sa=i&amp;source=images&amp;cd=&amp;cad=rja&amp;docid=CTtHin1LFB0m5M&amp;tbnid=XCWcaZ8Uw7ed7M&amp;ved=0CAgQjRw&amp;url=http://www.diplomatie.gouv.fr/es/francia/cultura-y-medios-de-comunicacion/cultura/museos/article/emotiva-mudanza-de-la-gioconda-el&amp;ei=u1rqUpLdMqPT7AbCpoHYDw&amp;psig=AFQjCNGAGNrM7Rlt1pSyj1uWarbKW70_gw&amp;ust=139117676393048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80528" y="476672"/>
            <a:ext cx="9502824" cy="1470025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FFC000"/>
                </a:solidFill>
              </a:rPr>
              <a:t>A</a:t>
            </a:r>
            <a:r>
              <a:rPr lang="es-ES" sz="3200" dirty="0" smtClean="0">
                <a:solidFill>
                  <a:srgbClr val="FFC000"/>
                </a:solidFill>
              </a:rPr>
              <a:t>. El museo como reservorio patrimonial</a:t>
            </a:r>
            <a:endParaRPr lang="es-ES" sz="32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31" y="2318296"/>
            <a:ext cx="3773677" cy="310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26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British_Museu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5029200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museo británic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32575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538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CuadroTexto"/>
          <p:cNvSpPr txBox="1">
            <a:spLocks noChangeArrowheads="1"/>
          </p:cNvSpPr>
          <p:nvPr/>
        </p:nvSpPr>
        <p:spPr bwMode="auto">
          <a:xfrm>
            <a:off x="4211638" y="765175"/>
            <a:ext cx="44640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ES" sz="2000">
                <a:solidFill>
                  <a:srgbClr val="FFFFFF"/>
                </a:solidFill>
                <a:latin typeface="Arial" charset="0"/>
                <a:cs typeface="Arial" charset="0"/>
              </a:rPr>
              <a:t>La selección artística, a partir de la última ampliación del Museo del Prado, crecería en un 50%, incorporando 450 obras más de las anteriormente expuestas (900). En julio de 2011 la exhibición permanente ha sumado unas 300 obras, por lo que el total expuesto llega a 1.150 obras de un inventario de más de </a:t>
            </a:r>
            <a:r>
              <a:rPr lang="es-ES" altLang="es-ES" sz="2000" i="1">
                <a:solidFill>
                  <a:srgbClr val="FF0000"/>
                </a:solidFill>
                <a:latin typeface="Arial" charset="0"/>
                <a:cs typeface="Arial" charset="0"/>
              </a:rPr>
              <a:t>8.600.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20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ES" sz="2000">
                <a:solidFill>
                  <a:srgbClr val="FFFFFF"/>
                </a:solidFill>
                <a:latin typeface="Arial" charset="0"/>
                <a:cs typeface="Arial" charset="0"/>
              </a:rPr>
              <a:t>Además de las pinturas, el Prado posee alrededor de </a:t>
            </a:r>
            <a:r>
              <a:rPr lang="es-ES" altLang="es-ES" sz="2000" i="1">
                <a:solidFill>
                  <a:srgbClr val="FF0000"/>
                </a:solidFill>
                <a:latin typeface="Arial" charset="0"/>
                <a:cs typeface="Arial" charset="0"/>
              </a:rPr>
              <a:t>950</a:t>
            </a:r>
            <a:r>
              <a:rPr lang="es-ES" altLang="es-ES" sz="2000">
                <a:solidFill>
                  <a:srgbClr val="FFFFFF"/>
                </a:solidFill>
                <a:latin typeface="Arial" charset="0"/>
                <a:cs typeface="Arial" charset="0"/>
              </a:rPr>
              <a:t> esculturas, </a:t>
            </a:r>
            <a:r>
              <a:rPr lang="es-ES" altLang="es-ES" sz="2000" i="1">
                <a:solidFill>
                  <a:srgbClr val="FF0000"/>
                </a:solidFill>
                <a:latin typeface="Arial" charset="0"/>
                <a:cs typeface="Arial" charset="0"/>
              </a:rPr>
              <a:t>8.200</a:t>
            </a:r>
            <a:r>
              <a:rPr lang="es-ES" altLang="es-ES" sz="2000">
                <a:solidFill>
                  <a:srgbClr val="FFFFFF"/>
                </a:solidFill>
                <a:latin typeface="Arial" charset="0"/>
                <a:cs typeface="Arial" charset="0"/>
              </a:rPr>
              <a:t> dibujos, </a:t>
            </a:r>
            <a:r>
              <a:rPr lang="es-ES" altLang="es-ES" sz="2000" i="1">
                <a:solidFill>
                  <a:srgbClr val="FF0000"/>
                </a:solidFill>
                <a:latin typeface="Arial" charset="0"/>
                <a:cs typeface="Arial" charset="0"/>
              </a:rPr>
              <a:t>4.200</a:t>
            </a:r>
            <a:r>
              <a:rPr lang="es-ES" altLang="es-ES" sz="2000">
                <a:solidFill>
                  <a:srgbClr val="FFFFFF"/>
                </a:solidFill>
                <a:latin typeface="Arial" charset="0"/>
                <a:cs typeface="Arial" charset="0"/>
              </a:rPr>
              <a:t> grabados, </a:t>
            </a:r>
            <a:r>
              <a:rPr lang="es-ES" altLang="es-ES" sz="2000" i="1">
                <a:solidFill>
                  <a:srgbClr val="FF0000"/>
                </a:solidFill>
                <a:latin typeface="Arial" charset="0"/>
                <a:cs typeface="Arial" charset="0"/>
              </a:rPr>
              <a:t>800</a:t>
            </a:r>
            <a:r>
              <a:rPr lang="es-ES" altLang="es-ES" sz="2000">
                <a:solidFill>
                  <a:srgbClr val="FFFFFF"/>
                </a:solidFill>
                <a:latin typeface="Arial" charset="0"/>
                <a:cs typeface="Arial" charset="0"/>
              </a:rPr>
              <a:t> objetos de artes decorativas, </a:t>
            </a:r>
            <a:r>
              <a:rPr lang="es-ES" altLang="es-ES" sz="2000" i="1">
                <a:solidFill>
                  <a:srgbClr val="FF0000"/>
                </a:solidFill>
                <a:latin typeface="Arial" charset="0"/>
                <a:cs typeface="Arial" charset="0"/>
              </a:rPr>
              <a:t>900</a:t>
            </a:r>
            <a:r>
              <a:rPr lang="es-ES" altLang="es-ES" sz="2000">
                <a:solidFill>
                  <a:srgbClr val="FFFFFF"/>
                </a:solidFill>
                <a:latin typeface="Arial" charset="0"/>
                <a:cs typeface="Arial" charset="0"/>
              </a:rPr>
              <a:t> monedas y </a:t>
            </a:r>
            <a:r>
              <a:rPr lang="es-ES" altLang="es-ES" sz="2000" i="1">
                <a:solidFill>
                  <a:srgbClr val="FF0000"/>
                </a:solidFill>
                <a:latin typeface="Arial" charset="0"/>
                <a:cs typeface="Arial" charset="0"/>
              </a:rPr>
              <a:t>800</a:t>
            </a:r>
            <a:r>
              <a:rPr lang="es-ES" altLang="es-ES" sz="2000">
                <a:solidFill>
                  <a:srgbClr val="FFFFFF"/>
                </a:solidFill>
                <a:latin typeface="Arial" charset="0"/>
                <a:cs typeface="Arial" charset="0"/>
              </a:rPr>
              <a:t> medallas</a:t>
            </a:r>
            <a:r>
              <a:rPr lang="es-ES" altLang="es-ES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03588"/>
            <a:ext cx="33115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3240087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21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j soa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6800"/>
            <a:ext cx="3179636" cy="43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5051648"/>
            <a:ext cx="6553200" cy="609600"/>
          </a:xfrm>
        </p:spPr>
        <p:txBody>
          <a:bodyPr/>
          <a:lstStyle/>
          <a:p>
            <a:pPr eaLnBrk="1" hangingPunct="1"/>
            <a:r>
              <a:rPr lang="es-ES" altLang="es-E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MUSEO J. SOANE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869017" y="980728"/>
            <a:ext cx="2702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idea del acervo</a:t>
            </a:r>
          </a:p>
          <a:p>
            <a:pPr algn="r"/>
            <a:r>
              <a:rPr lang="es-E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colección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5" y="1840697"/>
            <a:ext cx="3901717" cy="259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744960" y="4561383"/>
            <a:ext cx="1755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MUSEO TARANCO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39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07904" y="557808"/>
            <a:ext cx="4978896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FFC000"/>
                </a:solidFill>
              </a:rPr>
              <a:t>2. el discurso arquitectónico</a:t>
            </a:r>
            <a:endParaRPr lang="es-ES" sz="2800" dirty="0">
              <a:solidFill>
                <a:srgbClr val="FFC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67944" y="2204864"/>
            <a:ext cx="4752528" cy="4525963"/>
          </a:xfrm>
        </p:spPr>
        <p:txBody>
          <a:bodyPr/>
          <a:lstStyle/>
          <a:p>
            <a:r>
              <a:rPr lang="es-ES" sz="2000" dirty="0" smtClean="0">
                <a:solidFill>
                  <a:schemeClr val="bg1"/>
                </a:solidFill>
              </a:rPr>
              <a:t>ESPACIO: </a:t>
            </a:r>
            <a:r>
              <a:rPr lang="es-ES" sz="2000" i="1" dirty="0" err="1" smtClean="0">
                <a:solidFill>
                  <a:schemeClr val="bg1"/>
                </a:solidFill>
              </a:rPr>
              <a:t>Dispositio</a:t>
            </a:r>
            <a:endParaRPr lang="es-ES" sz="2000" i="1" dirty="0" smtClean="0">
              <a:solidFill>
                <a:schemeClr val="bg1"/>
              </a:solidFill>
            </a:endParaRPr>
          </a:p>
          <a:p>
            <a:endParaRPr lang="es-ES" sz="2000" i="1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COMPOSICIÓN VOLUMÉTRICA: jerarquía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LENGUAJE FORMAL: prestigio, actualidad, proyección internacional e imagen de nación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ESPACIOS NUEVOS INCORPORADOS: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chemeClr val="bg1"/>
                </a:solidFill>
              </a:rPr>
              <a:t>      posibilidades de actualización de 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     su imagen corporativa. 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4526"/>
            <a:ext cx="2350427" cy="156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350427" cy="181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3135"/>
            <a:ext cx="2330703" cy="171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23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British_Muse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16" y="1237390"/>
            <a:ext cx="6912768" cy="29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236910" y="508610"/>
            <a:ext cx="25939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MUSEO BRITÁNICO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71010"/>
            <a:ext cx="4392487" cy="229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39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useo-louvr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803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uggenheim N 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45283"/>
            <a:ext cx="3744416" cy="402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2195736" y="5553348"/>
            <a:ext cx="5334000" cy="533400"/>
          </a:xfrm>
        </p:spPr>
        <p:txBody>
          <a:bodyPr/>
          <a:lstStyle/>
          <a:p>
            <a:pPr eaLnBrk="1" hangingPunct="1"/>
            <a:r>
              <a:rPr lang="es-ES" altLang="es-ES" sz="2400" dirty="0" smtClean="0">
                <a:solidFill>
                  <a:schemeClr val="bg1"/>
                </a:solidFill>
              </a:rPr>
              <a:t> MUSEO GUGGENHEIM N.Y.</a:t>
            </a:r>
          </a:p>
        </p:txBody>
      </p:sp>
    </p:spTree>
    <p:extLst>
      <p:ext uri="{BB962C8B-B14F-4D97-AF65-F5344CB8AC3E}">
        <p14:creationId xmlns:p14="http://schemas.microsoft.com/office/powerpoint/2010/main" val="474436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oane-Hous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76436"/>
            <a:ext cx="34242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89467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04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4725144"/>
            <a:ext cx="7772400" cy="1143000"/>
          </a:xfrm>
        </p:spPr>
        <p:txBody>
          <a:bodyPr/>
          <a:lstStyle/>
          <a:p>
            <a:pPr eaLnBrk="1" hangingPunct="1"/>
            <a:r>
              <a:rPr lang="es-ES" altLang="es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POMPIDOU</a:t>
            </a:r>
          </a:p>
        </p:txBody>
      </p:sp>
      <p:pic>
        <p:nvPicPr>
          <p:cNvPr id="35842" name="Picture 2" descr="http://3.bp.blogspot.com/_JYXHpLKQ3rA/S_dm1TCkqmI/AAAAAAAAAFc/eRubQmtEJ3A/s1600/3+b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392488" cy="311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"/>
          <a:stretch/>
        </p:blipFill>
        <p:spPr bwMode="auto">
          <a:xfrm>
            <a:off x="4783151" y="1772817"/>
            <a:ext cx="4109329" cy="31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573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louv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4664"/>
            <a:ext cx="41910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6992"/>
            <a:ext cx="4191000" cy="314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21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628800" y="413792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FFC000"/>
                </a:solidFill>
              </a:rPr>
              <a:t>CONTENIDO</a:t>
            </a:r>
            <a:endParaRPr lang="es-ES" sz="2800" dirty="0">
              <a:solidFill>
                <a:srgbClr val="FFC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6419056" cy="4525963"/>
          </a:xfrm>
        </p:spPr>
        <p:txBody>
          <a:bodyPr/>
          <a:lstStyle/>
          <a:p>
            <a:r>
              <a:rPr lang="es-ES" sz="2800" dirty="0" smtClean="0">
                <a:solidFill>
                  <a:srgbClr val="FFC000"/>
                </a:solidFill>
              </a:rPr>
              <a:t>El museo como reservorio patrimonial</a:t>
            </a:r>
          </a:p>
          <a:p>
            <a:endParaRPr lang="es-ES" sz="2800" dirty="0" smtClean="0">
              <a:solidFill>
                <a:srgbClr val="FFC000"/>
              </a:solidFill>
            </a:endParaRPr>
          </a:p>
          <a:p>
            <a:r>
              <a:rPr lang="es-ES" sz="2400" kern="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Cuestiones terminológicas </a:t>
            </a:r>
            <a:r>
              <a:rPr lang="es-ES" sz="2400" kern="0" dirty="0" smtClean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(bienes involucrados)</a:t>
            </a:r>
          </a:p>
          <a:p>
            <a:endParaRPr lang="es-ES" sz="2400" kern="0" dirty="0" smtClean="0">
              <a:solidFill>
                <a:srgbClr val="FFC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s-ES" sz="2400" kern="0" dirty="0" smtClean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Vehículos operativos:</a:t>
            </a:r>
          </a:p>
          <a:p>
            <a:pPr marL="0" indent="0">
              <a:buNone/>
            </a:pPr>
            <a:r>
              <a:rPr lang="es-ES" sz="2400" kern="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2400" kern="0" dirty="0" smtClean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catálogos inventarios y registros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7928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27" y="764704"/>
            <a:ext cx="745926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356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judío de berlí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8100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 descr="[06-08+Berlin+107.jpg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469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judío de berlí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381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judío de berlí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26955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165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43000" y="629816"/>
            <a:ext cx="8229600" cy="114300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s-ES" sz="2400" dirty="0" smtClean="0">
                <a:solidFill>
                  <a:srgbClr val="FFC000"/>
                </a:solidFill>
              </a:rPr>
              <a:t/>
            </a:r>
            <a:br>
              <a:rPr lang="es-ES" sz="2400" dirty="0" smtClean="0">
                <a:solidFill>
                  <a:srgbClr val="FFC000"/>
                </a:solidFill>
              </a:rPr>
            </a:br>
            <a:r>
              <a:rPr lang="es-ES" sz="3100" dirty="0" smtClean="0">
                <a:solidFill>
                  <a:srgbClr val="FFC000"/>
                </a:solidFill>
              </a:rPr>
              <a:t>3. tecnología </a:t>
            </a:r>
            <a:r>
              <a:rPr lang="es-ES" sz="3100" dirty="0">
                <a:solidFill>
                  <a:srgbClr val="FFC000"/>
                </a:solidFill>
              </a:rPr>
              <a:t>comunicacional</a:t>
            </a:r>
            <a:r>
              <a:rPr lang="es-ES" sz="2400" dirty="0">
                <a:solidFill>
                  <a:srgbClr val="FFC000"/>
                </a:solidFill>
              </a:rPr>
              <a:t/>
            </a:r>
            <a:br>
              <a:rPr lang="es-ES" sz="2400" dirty="0">
                <a:solidFill>
                  <a:srgbClr val="FFC000"/>
                </a:solidFill>
              </a:rPr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51920" y="1855365"/>
            <a:ext cx="4690864" cy="4525963"/>
          </a:xfrm>
        </p:spPr>
        <p:txBody>
          <a:bodyPr/>
          <a:lstStyle/>
          <a:p>
            <a:r>
              <a:rPr lang="es-ES" sz="2400" dirty="0">
                <a:solidFill>
                  <a:schemeClr val="bg1"/>
                </a:solidFill>
              </a:rPr>
              <a:t>d</a:t>
            </a:r>
            <a:r>
              <a:rPr lang="es-ES" sz="2400" dirty="0" smtClean="0">
                <a:solidFill>
                  <a:schemeClr val="bg1"/>
                </a:solidFill>
              </a:rPr>
              <a:t>ispositivos de exposición</a:t>
            </a:r>
          </a:p>
          <a:p>
            <a:endParaRPr lang="es-ES" sz="2400" dirty="0" smtClean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d</a:t>
            </a:r>
            <a:r>
              <a:rPr lang="es-ES" sz="2400" dirty="0" smtClean="0">
                <a:solidFill>
                  <a:schemeClr val="bg1"/>
                </a:solidFill>
              </a:rPr>
              <a:t>ispositivos de comunicación directa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d</a:t>
            </a:r>
            <a:r>
              <a:rPr lang="es-ES" sz="2400" dirty="0" smtClean="0">
                <a:solidFill>
                  <a:schemeClr val="bg1"/>
                </a:solidFill>
              </a:rPr>
              <a:t>ispositivos digitales</a:t>
            </a:r>
          </a:p>
          <a:p>
            <a:endParaRPr lang="es-ES" sz="2400" dirty="0" smtClean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m</a:t>
            </a:r>
            <a:r>
              <a:rPr lang="es-ES" sz="2400" dirty="0" smtClean="0">
                <a:solidFill>
                  <a:schemeClr val="bg1"/>
                </a:solidFill>
              </a:rPr>
              <a:t>useo virtual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95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dío de berlí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24" y="980728"/>
            <a:ext cx="280831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980728"/>
            <a:ext cx="362920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717032"/>
            <a:ext cx="3629203" cy="241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995224" y="5477341"/>
            <a:ext cx="2626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la iluminación como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estrategia comunicacional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6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museototem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3" t="9317"/>
          <a:stretch/>
        </p:blipFill>
        <p:spPr bwMode="auto">
          <a:xfrm>
            <a:off x="1115616" y="803564"/>
            <a:ext cx="2609850" cy="276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8" y="3789040"/>
            <a:ext cx="432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Dispositivos directos: señalética y rotulación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56" y="803564"/>
            <a:ext cx="3371269" cy="276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http://img01.lavanguardia.com/2012/11/28/Pagina-web-del-museo-Historium_54355921085_51351706917_600_226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r="3277"/>
          <a:stretch/>
        </p:blipFill>
        <p:spPr bwMode="auto">
          <a:xfrm>
            <a:off x="4860032" y="4365104"/>
            <a:ext cx="3823855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083276" y="3789040"/>
            <a:ext cx="323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Comunicación informática: webs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29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 bwMode="auto">
          <a:xfrm>
            <a:off x="1902929" y="166255"/>
            <a:ext cx="5160574" cy="346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3427072"/>
            <a:ext cx="2952328" cy="290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788024" y="5941387"/>
            <a:ext cx="397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Museo virtual del Diario El País, Uruguay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80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3928" y="413792"/>
            <a:ext cx="443898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" sz="2800" dirty="0" smtClean="0">
                <a:solidFill>
                  <a:srgbClr val="FFC000"/>
                </a:solidFill>
              </a:rPr>
              <a:t>4. el discurso de los espacios y    las actividades complementarios</a:t>
            </a:r>
            <a:endParaRPr lang="es-ES" sz="2800" dirty="0">
              <a:solidFill>
                <a:srgbClr val="FFC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23928" y="2222862"/>
            <a:ext cx="39640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Espacios de investigación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Espacios de  descanso y reflexión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Espacios de circulación y acceso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Espacios de intercambio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Espacios de compras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29698" name="Picture 2" descr="https://encrypted-tbn2.gstatic.com/images?q=tbn:ANd9GcQsg7Zq8MEubsUyinQ19cupCdJN2nSMChTZV8gHbZHlI1VtlNj_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9"/>
          <a:stretch/>
        </p:blipFill>
        <p:spPr bwMode="auto">
          <a:xfrm>
            <a:off x="899592" y="2401421"/>
            <a:ext cx="2592288" cy="25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86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ritish-mus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24" y="404664"/>
            <a:ext cx="4742656" cy="280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800px-British_Museum_Reading_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48" y="3429000"/>
            <a:ext cx="6120978" cy="2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3568" y="5730374"/>
            <a:ext cx="832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biblioteca del museo como espacio de información, formación e investigación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8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97386"/>
            <a:ext cx="4104456" cy="311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/>
          <a:stretch/>
        </p:blipFill>
        <p:spPr bwMode="auto">
          <a:xfrm>
            <a:off x="268885" y="2060848"/>
            <a:ext cx="4231107" cy="314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59749" y="5214391"/>
            <a:ext cx="390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ntrar, circular y vivir el museo…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8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972616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       La estructura semántica del museo 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5554960" cy="4525963"/>
          </a:xfrm>
        </p:spPr>
        <p:txBody>
          <a:bodyPr>
            <a:normAutofit/>
          </a:bodyPr>
          <a:lstStyle/>
          <a:p>
            <a:r>
              <a:rPr lang="es-ES" sz="2000" dirty="0" smtClean="0">
                <a:solidFill>
                  <a:srgbClr val="FFC000"/>
                </a:solidFill>
              </a:rPr>
              <a:t>El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rgbClr val="FFC000"/>
                </a:solidFill>
              </a:rPr>
              <a:t>acervo y sus formas de exposición </a:t>
            </a:r>
            <a:r>
              <a:rPr lang="es-ES" sz="2000" dirty="0" smtClean="0">
                <a:solidFill>
                  <a:schemeClr val="bg1"/>
                </a:solidFill>
              </a:rPr>
              <a:t>constituyen ejes fundamentales  del discurso museístico…           pero no son los únicos:</a:t>
            </a:r>
          </a:p>
          <a:p>
            <a:pPr marL="0" indent="0">
              <a:buNone/>
            </a:pPr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rgbClr val="FFC000"/>
                </a:solidFill>
              </a:rPr>
              <a:t>arquitectura que lo contiene</a:t>
            </a:r>
          </a:p>
          <a:p>
            <a:endParaRPr lang="es-ES" sz="2000" dirty="0">
              <a:solidFill>
                <a:srgbClr val="FFC000"/>
              </a:solidFill>
            </a:endParaRPr>
          </a:p>
          <a:p>
            <a:pPr lvl="0"/>
            <a:r>
              <a:rPr lang="es-ES" sz="2000" dirty="0">
                <a:solidFill>
                  <a:srgbClr val="FFC000"/>
                </a:solidFill>
              </a:rPr>
              <a:t>tecnología </a:t>
            </a:r>
            <a:r>
              <a:rPr lang="es-ES" sz="2000" dirty="0" smtClean="0">
                <a:solidFill>
                  <a:srgbClr val="FFC000"/>
                </a:solidFill>
              </a:rPr>
              <a:t>comunicacional</a:t>
            </a:r>
          </a:p>
          <a:p>
            <a:endParaRPr lang="es-ES" sz="2000" dirty="0" smtClean="0">
              <a:solidFill>
                <a:srgbClr val="FFC000"/>
              </a:solidFill>
            </a:endParaRPr>
          </a:p>
          <a:p>
            <a:r>
              <a:rPr lang="es-ES" sz="2000" dirty="0" smtClean="0">
                <a:solidFill>
                  <a:srgbClr val="FFC000"/>
                </a:solidFill>
              </a:rPr>
              <a:t>espacios y actividades complementarias</a:t>
            </a:r>
          </a:p>
          <a:p>
            <a:endParaRPr lang="es-ES" sz="2000" dirty="0" smtClean="0">
              <a:solidFill>
                <a:srgbClr val="FFC000"/>
              </a:solidFill>
            </a:endParaRPr>
          </a:p>
          <a:p>
            <a:r>
              <a:rPr lang="es-ES" sz="2000" i="1" dirty="0" smtClean="0">
                <a:solidFill>
                  <a:srgbClr val="FFC000"/>
                </a:solidFill>
              </a:rPr>
              <a:t>locus</a:t>
            </a:r>
          </a:p>
          <a:p>
            <a:pPr marL="0" indent="0"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3" t="20060" r="30025" b="10364"/>
          <a:stretch/>
        </p:blipFill>
        <p:spPr bwMode="auto">
          <a:xfrm>
            <a:off x="6074715" y="1772816"/>
            <a:ext cx="2313709" cy="37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801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 bwMode="auto">
          <a:xfrm>
            <a:off x="4216094" y="620688"/>
            <a:ext cx="4532370" cy="575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 descr="http://www.plusesmas.com/fotos/MBAS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9"/>
            <a:ext cx="2846429" cy="14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://www.laguiago.com/upload/fotos/directorio/mbase_historia_grand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7" y="2348880"/>
            <a:ext cx="284642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67544" y="60840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descanso, valoración, observación  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92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oma mmerchandis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1"/>
          <a:stretch/>
        </p:blipFill>
        <p:spPr bwMode="auto">
          <a:xfrm>
            <a:off x="3923928" y="1326990"/>
            <a:ext cx="4754310" cy="36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hASEBAQDxAUEBQWFhUVFhQUFBQSFBQUFRUWFBcVFBUYGyYeFxkjGRUSHy8gJicpLSwsFh4xNTAqNSYrLCkBCQoKDgwOGA8PFywkHCIpLyksKSkpKSkqLCksLCkpLCkpLCksLCksLCksLCwpLC4sKSkpLCkpKSkpKSksKSwpLP/AABEIALMBGgMBIgACEQEDEQH/xAAcAAACAQUBAAAAAAAAAAAAAAAAAQUCAwQGBwj/xAA/EAABAwIDBQYDBQYGAwEAAAABAAIRAyEEEjEFBkFRYRMicYGRoQex8BQyQlLBIzNygrLxFWKSotHhJCVDCP/EABoBAQADAQEBAAAAAAAAAAAAAAABAwQCBQb/xAAkEQEAAgICAgEFAQEAAAAAAAAAAQIDEQQhEjFBEyIyUWEFFP/aAAwDAQACEQMRAD8A7EmhMIgJpJoGEICYQMIQEIk00k0AmkmgE0k0AhCEAhCEDCEIQCaSaAQhCBhCAhAIQhAJpIRBoSTlAIQhAIQhBhJpJhAJhCAgaYSTCgMICAgKQ00k1AE0k0AmkhA0IQiQhCEDQhCATSTUoCEIQCaSaAQhCAQhCAQhCATSQgaSEIMNCE0AmEIUBphJNA0BCAgYTSCaATSTQCAhAQNJNYO3No/Z8LiMQG5zSpVKgb+YsYXAeZEIM5C82Vd/ttYp7g3FVRrLaYbSptkRBgC38RPnqum7vCtkoVziq2cZTUph4NKoQe8Ic3Q3HS3KVE2iFtMN7xMxDo4QiUKVQQhCBoQhSBCEIGhAQgEIQgEIQgEIQgEIQiGGmkE0SE0JqAJpJoGgIQEDTSCaATUTt7efCYJofi6wpA6CHOcYgWa0E8QtOxnx22a2RSp4ita0MawE8u86fZB0dAXHcX/+ghcUsDwsalbj1DW6eazdzPi1iMfiTh30mUZY5wLJcZbEjvcIJP8AKotOo3KY7nTqqxNsYcVMPXpucGB9N7S8mA3M0jMTwiVHvqVCDL3+TsvhYQtDxm0KzqlfD1KznBzXBoc4kSRbWRr0Wf8A6K/pdGGWos2k+XB1CoYIHcYYL5h0FxAI0gzwW47n7XLqfZVqZoEzkzuBzB0kAx9062K0zEYx1Uvp0ZZWpEPaw2FRsSQPJ3HQwfC43fDDBgeS7MdWBsuB4tNhEEDjeFxM2n1DXGeY6mzvWDxrXDLo4Wiemo5hZYXG92viGHtdnp1QGCWVSJDiDZuYGAYvfgSLxfoexN9cNXw/b1KjKGU5Xio9rAHAEyCYkEAkHoeS0Y7TP5R2wX8YnqWwoWvD4gbOJAZiW1JdlljXOaDIF3ARFxcLYVY42aEkwpAhCEAmkhA0JJoBCEAoBCEIBCEIMNMJJhA00k1AE0k0DTWPisfSpCatRlP+Jwb6A6qDxu/uFZ+7z1j/AJW5R6vj2BVd8lKflOnUVmfUNkCa59jPiFXdalTZS6majv0HsVCYvbOIqz2teo7pmhv+lsN9ljv/AKGKvrtbGC0+0n8baVKpgZFWn2tJwdkzDOWlzA6G62sT0lcBm+q61icOHsew2a5paeXeEe0+y5RUYWuLT3SCQehBIOvmruJyfr761pXlx+GlIPT1UtuxtT7PjMNX1DHjNw7hGV/+1zlGNAgc/qFfawEXWyY3GlUdTt6bz911ybm/QD+3JaLvWzs67KoFiQD19dbSprdHbXb4DD1XEF2TI/8AjpnIZniQ1rv5li720A+i4jVsHrzXk61bT0d7jbQ97Nlw77TSOR7Rm11bcnzBLuhuFq9faQL3PFJmY6lwztDuLmtdZpJk3nVbNvLSdWwdJ7A5z6bspDZJLXd3TiZDPUqAwm6OOqiW4Z4HN8UgbTbORNltxa8e5Y81reX2wxH7SqucHuqOJGl7Nm3dGgsY0Vt1Uky4lx5kyfdSOI3afTYHPq0cxB7ranaRFjJY1wF49RzURTfN1fGvhktEx7T2wcT99h6HjxEH9F6K3R2n9owWHqky7Jld/GzuOPmRPmvM+yXftWDnLfXT3hdu+EW081PEYc/hLarfBwyu92t9VJj6s6EhCEaDQkmgEIVnFYynSY6pVe2mxty55DWjxJsgvKI2/vThcGzNiKgaYkNF3ny4DqYHVc731+NjW5qGywHu0OJf9xvWm38X8RgdHLkuKr18Q8vrPc9zjJe85nO6qJl1Wu51p2DH/FgVHQx4o05juy58c3Oj5e/Ge2HvEQ+m7MalOsYLs2aHaBw9Wz58lwKowsbLRMCDJt4+Oq3f4c7Y7Wk/CvMO7z6YFp1cTA15c4vwWafKPu22+NI+yY7d9lNQ+6+1DXw7XOMvb3H+IuD5tLT5lS60xO42w2jxnUmhCSlyxEwkmiTTSTUDXt8N4auFbS7JjXF5cMz5IaWhpAyiJJk8eC0jFb0YyrZ+IeByZFMeHdAJ8yt533wHaYR5GtMiqPBsh3+wuPkuYOeBC8jnXyVvqJ6mGrDFZj0u55JMyeJJk+ZR7eKobWlMONoXlan5aVxp+tFVMGFQEDhHgudJJrDFzztzvb9Voe+WC7PEFwFqgzzPHR3hf5rfs19Vr2+2Ez0RUGtMyf4XQ06ciG+638C/jlj+qM1d0aQ1yyKWgjx0usXMrzHgR8oX0LA334abwClUfhKju7VIcyYgVALt6F7Q3zYBxW4bT2uy4cbGbAXHDh5riziTpNvry4KUO9GKLWtdUbUji9jHOMc3RJPiVmy4fKfKF+PLqNSzt58bkIZReWh0uOUlpjQXtreywt3sQ/tHZXH92+SXGALC/MCdPJR1Rxc4ucZOpJ1Ulu8w9o90w1rL2kw5zQABzJ+SurWK10rtbc7ZtZodmEmb9L6k+OnmfBa1RpEENjXT5LeHUCGOc7uAiACZgaWbfgT7xAUThKzKeY5oHTU9ANeC62rmvl0vbvbmY7FQcNQJAMGo6KbBo4EucRPgAdRZdg3L3LdgHuxGJxFOXMNPKLMAJa777ok93kFzTZ3xHxOGoOoYRraeZxc6o4Z3yQG2BOUadVBYrbmJrOL6tVz3Hi50kT1N26nwmyqnJHw0U4kzMbegsXv1s6mcrsXSnkHgkzoBCi6vxX2cDAqONgZymDN+S4NjqpeMznSZZ3jbSGCY6ReFVVF+fgQRbkdCOq4nLOttFeNHl4y7NifjPg2/cp1H9Q23o4tm6i6/xxAdDcMZMwHEN06glcsy21urGIF6ZzAd4e4lRW826dXwUpG9N+x/xe2hUkMyURYdxsn1dafJaPtbaOLxLycRUdWvbO8uaOgGg04Ksg6adOXj1VTAJvJ+p4qIyTCy2Csww6WDj71zyGk/qr8HgrhdP9pV7Z+BfWqCmzXieAA1K5m0z7dVrWkdQxMnA3Ru/UfQxVOswwKbwTEy5v4h5tJCm9s7qYjDMp1qjJpVJyP5xNnD8JIBInUXUVRqOa9paBMiAACZB7tiuomY3EOLRW+rT8O4bpY4sxBpEjLVBIjTMJcCOQyz/tW7rkewHvq4ZtemSKlN5EGxPeJaWxy4+nBdbBVmH1pl5ER5bg0IQrmZiIVMpyiVQTVMpyoA5oIIcJBsRzBsQuNbSwRpValJ1yx7mzzANvaD5rs0rnXxCwJZiWVg3u1GEOdaA+nAjzaWn+UrBzsflTy/S7DbVtNZb9eSAqMgN4uroHFeJLaHExySBWLjdrUaU53X4NaMzvTh4mAtZ2lve5xc1g7MXHdIL/NxEAeF+qvw8XJl9R04tkrX22TaW16VETUeGngPvOPg0XK1za29LqjXNphlNpsc/fe4Gxho7o8ytdrYgySJBOua5vB1NzoNZVh5J1K9fDwqY+57lkvnmeoZLqlPiXOPORA8so+pVArNsAHeUH0BjhZYxKDUjQlbtKNs1tZsHXjEgaf86f8AaTXg3F+P0PrzWEHhZDKYfDQDm4RfN4D006oMwNNtNY1H/K2HYWzTSbUqVnNpzla3M4B1jMwTI4X/AOFqlCs+k6WWPS3PQ6jXVTWyceapyVi1wDYhwZqRlaW2zS0uaZJvC5naekhtTbYewUsPNRxIaIaQNQfI6aTxWv1nvp2NzeenQctFtWzqTmVqTw7L+EzaGAy6/LUWM20Wuba/e1CSZzHkTHAz9arn3bTuJ8azMe1dEEgSLkCfmR0VwJMNh4DToAmFkl7EeoU1x3HeB9QqcKZY030j0V2oYB49BrdYuHqODQMjjrHz/U36LuI3VVa0Vvv+Mu/1+qsYpxyO+rDgqRXce6Gw7W54eQ1VTqVT8zRa8NnyvqlYms9ovaL1mIiWTTdMHmPHVVDQfXFUM4fXsqmttx1Vfyuj0OzMwASZiBqTyXTtxN05hroDjDqp4hoI7gPPh78FpO7GFD67S77tMSBbXQe8Lt25WEAoGrEF7j/pbYe+Y+YVuONyzci01qltobIo16LsPVYHU3CMugAGmXkRaCNIXM6fwUIxDv24NGZzH97l/LAET1sPkusIWiaxLBW819IzY279HDMbTpCw0Jv9HrqpNCFMRpzMzPsIQnClCNzo7RYpqJdooSzO0T7RYYqqoVUGXnUNvfs018K4NEvYQ9oFyYs5o8Wk+gUh2iqFRc3rFqzWflMTqduQYqi+mx1R9N7WiJJaWiTYCTxK0ram9D3ktb3R/lPzdr6Qux/F0OdsqqWyS2pRdblnDT/UuBUmgEF4JbNwDDiOiz4uJjp37l3fNaVFSoSZ+iefUqi8yf7pkcvSbwqYWxSuUabnnKGyTpfTr4KZwm7rf/oS48hYeuqu7CwYazOdTfymw89VJsdP19dF5mflW8prR7XF4NPGLZI7n4Y3+C4ex7ER4uv7qxit06TxNBxY65yuJI0sBx4c+Oik7/RTp1CDz9jKoryskfLVfg4rR1GmiYnBPpPLHiCOtiOYPEKkSPqD/wBaroW2tlDFUC4D9qzjbU/dPg4jKeRgrQKNBzjMWmJ5HrH1Zephyxkrt4efBOG2l+QYLuoMexF+Z+rrK2ZAqMce6G95xgmANTa88B1cLhWKVAjX9VlYag5xa1rS8k2DbyTEQI5fQVyht2Ee1r9c/GSOI1IEyVqu2KUVagAFjFtCBofMQfOy6Hs3czFPLGtGaWDMby1wtlMG/MHS97hbHhPgzSqONTGVDcz2dIw2LAAuNybHSNVVH5bdz6049hhLW9G9ToI4K4KZNony+fLit7+Je7owVWh9maWUHsygDTO09/NzLgWHyWnM2hUGjoHIaHS0LPfqZepimbViWM1pcYAknlJ9AgUSOBH1b9Fks2i8205wYBHgQt43SfO0sIT3gX9eNN36qK9zpN5mtdudHCvztIDjNoAJseMC/E+yym7Pqu7zaT3AAkkMc4AQSZgcpXqMBRe9FLNgsW2YHY1fZhP6K+2PpiryNT69y83tw79YMazHhpCvDAvEtIANjDnNbEy6TJ5D3UhVpgiBNuttFRB5krF57b+4T+7ez+zpgvN3ElwF4YBaLXmI5eF12jZeE7KjSp/laASOJ1J8zK5Vu82adFtz3iPEF8wB4ly6+Ar+Nby3LHy+tBCaFsYRCSaEAhCEEMaKtuorOypZFCUe6mqCCpB1NWnUUGH2hQKyuvw6xatAqBRtLD069GpQqiWPGVwBgxqCDwIIB8lzPanwjeM32esKgOgquLHD0aQT6LolUOCwcRjS3WUHH8b8PdoU5/8AEc/rTc2r7NM+ygMXgKlORVpPpkfna5p8YcF2vE7cI4qOr7xO0kxyOnop2hptCBTbbRrdOWqvGwCuYp3fqRbMS4eJv8yrQMjvaxovCvExad/t9ZitF6VmP0eaUAjh9FUhoBmJMETHA6ifT0TZry4LnTvc/KV2RUhwHBwLT53E+YafJanj9iOGJrtbSIGeczrMbIzfes2JcLGbCy2rZTO+w9ZnoLrO2puy3EZM5LS0QC2B68/FbuHuN6eT/o63DT8LhsPSnO51YmxbT7rNdC4iSLcIUtsjE4rEVG0MDTbSJNyxoJA4lziOmqk8DuHRDgajn1G/lJyg+JF10fYNbD0GdnQoNojjl4+JNz5rbq0+3mxNK+u01u7sn7NQbTLi9/3nvJJLnnXXgNB0ClA5RjMeCr7cSrI6VTO0L8Rdh/acBVAEvpftmRcksBlvmwvHiQvPxPK4Xp4V15+322F9lxtakBFMnPTiY7N5kD+W7f5VTlr8tnFv7qgWjvD69V0bdhv/ALLBxp2h/ocudzF/db7upXyYvAOP7RxfSBmYHajLPiO0BVNfyhqyfhMO2qzjaeanUbEyxwjnLSIV0FOFteQ85PERws31i8qgarL2hQyVKrPyvezp3XEfoVjFq8l7LdtyqcuwwHGoDfo+f0XWQuabjUP2mFB4Anzyud810ta+LH2zP9YeXP3RH8CEIWtjCEIQCEIQYSSaEFJVJCrhIhQLRarTmLJIVMIMGph5WBiNmzwU2WqksRLTcZu4D+FQ2J3Yj8JC6QafRUmiOSDlNfd5pEZ8p4SoDFUXMcWvBa4eh4SOY1uu31dn03feY0+ICicXuRgql3UADza57P6SFny8eMnfy28fl2wx4/DkMco+arw2HAhrQeNuNzw43ldNd8NcJwdVHi8HyHdlSezd08PQvTZLvzOGZ3keCzRxLepnpstz6+4jtrG727jg3tKrcpIsDqB4cOCnf8OCnDh0Ch0C248cY41Dy8uW2W3lZCfYChuEcFOdj0VYoBWKkOxrxwV0Yl41BUoKAT7EII5u1Ochad8T8AcRRpV6LO0qUzlLRYmm6/s7+srf34Jh1aFiVdgUj+E+RKiY26rbxncOAVtlYycvYXsI7xnqDYRbj/bfd39nVhicDLfuuovdHdADC1zrG+jTry6rcjuVRLpBqDoKjgPQGFK4HYTaYhjiOkmFT9Odx6aPr9T87SrMUFfbXCjzgDwcgYV44q9lcV32qGhjMSwMJmpUcJIAhzs2vg6fAhRGFqV6pa2lRk2HF1zxgcF6CGCbOZzGE8y1pNrakLNoNY37oDf4QB8ln+jVp+vb9tX3P2XUZUDnNLWtYWyQRJsLT5rcZVAKcq3HSKV1CrJeb23KpCpRKsVqkJSiUQaEpRmQYaITQgUJEKqEQgphKFXCUILZCWVXCEZVAtFiWVXcqIRKzkRkV7KjKgsliMqvZUZUFnIjIr2VGVBZyIyK9lRlUi0GJhquwjKgt5Ui1XcqMqC2AqwU8iYagA5OU4RCCgyq2IhMBQLjSqgVQE1IuIVKYQNOEpTRAhEIQgxUIQpAhCFAEIQgSE0IEgJoRJFCaECQhCAQhCAQmhAkwhCATCEIAphJCCpCEIBCEIKgqghCATCEIg0IQpAhCFA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814388"/>
            <a:ext cx="268605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6990"/>
            <a:ext cx="2686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3172445"/>
            <a:ext cx="1245890" cy="182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067944" y="5085184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¿comprar y consumir o recordar y valorar?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3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rgbClr val="FFC000"/>
                </a:solidFill>
              </a:rPr>
              <a:t>5</a:t>
            </a:r>
            <a:r>
              <a:rPr lang="es-ES" sz="2800" dirty="0" smtClean="0">
                <a:solidFill>
                  <a:srgbClr val="FFC000"/>
                </a:solidFill>
              </a:rPr>
              <a:t>. el discurso del </a:t>
            </a:r>
            <a:r>
              <a:rPr lang="es-ES" sz="2800" i="1" dirty="0" smtClean="0">
                <a:solidFill>
                  <a:srgbClr val="FFC000"/>
                </a:solidFill>
              </a:rPr>
              <a:t>locus </a:t>
            </a:r>
            <a:endParaRPr lang="es-ES" sz="2800" i="1" dirty="0">
              <a:solidFill>
                <a:srgbClr val="FFC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59832" y="1700808"/>
            <a:ext cx="57241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La idea aristotélica de “lugar” no es ajena al museo, afectándolo en su dimensión histórica, simbólica </a:t>
            </a:r>
            <a:r>
              <a:rPr lang="es-ES" sz="2000" dirty="0" smtClean="0">
                <a:solidFill>
                  <a:prstClr val="white"/>
                </a:solidFill>
              </a:rPr>
              <a:t>y semántica:</a:t>
            </a:r>
          </a:p>
          <a:p>
            <a:pPr marL="0" indent="0">
              <a:buNone/>
            </a:pPr>
            <a:endParaRPr lang="es-ES" sz="2000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s-ES" sz="2000" dirty="0">
              <a:solidFill>
                <a:prstClr val="white"/>
              </a:solidFill>
            </a:endParaRPr>
          </a:p>
          <a:p>
            <a:r>
              <a:rPr lang="es-ES" sz="2000" dirty="0" smtClean="0">
                <a:solidFill>
                  <a:prstClr val="white"/>
                </a:solidFill>
              </a:rPr>
              <a:t>Relaciones con el lugar edilicio</a:t>
            </a:r>
          </a:p>
          <a:p>
            <a:endParaRPr lang="es-ES" sz="2000" dirty="0" smtClean="0">
              <a:solidFill>
                <a:prstClr val="white"/>
              </a:solidFill>
            </a:endParaRPr>
          </a:p>
          <a:p>
            <a:r>
              <a:rPr lang="es-ES" sz="2000" dirty="0" smtClean="0">
                <a:solidFill>
                  <a:prstClr val="white"/>
                </a:solidFill>
              </a:rPr>
              <a:t>Relaciones con el espacio inmediato al mismo</a:t>
            </a:r>
          </a:p>
          <a:p>
            <a:endParaRPr lang="es-ES" sz="2000" dirty="0" smtClean="0">
              <a:solidFill>
                <a:prstClr val="white"/>
              </a:solidFill>
            </a:endParaRPr>
          </a:p>
          <a:p>
            <a:r>
              <a:rPr lang="es-ES" sz="2000" dirty="0" smtClean="0">
                <a:solidFill>
                  <a:prstClr val="white"/>
                </a:solidFill>
              </a:rPr>
              <a:t>Relaciones con la ciudad y el territorio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3501008"/>
            <a:ext cx="244736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551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are_d_ors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40386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gar d'ors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55987"/>
            <a:ext cx="3240360" cy="216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-1260648" y="933578"/>
            <a:ext cx="7772400" cy="1143000"/>
          </a:xfrm>
        </p:spPr>
        <p:txBody>
          <a:bodyPr/>
          <a:lstStyle/>
          <a:p>
            <a:pPr eaLnBrk="1" hangingPunct="1"/>
            <a:r>
              <a:rPr lang="es-ES" altLang="es-ES" sz="2400" dirty="0" smtClean="0">
                <a:solidFill>
                  <a:schemeClr val="bg1"/>
                </a:solidFill>
              </a:rPr>
              <a:t>MUSEO GAR D`0RSAY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00" y="646038"/>
            <a:ext cx="30480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736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entro-pompid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1749004" cy="172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4914201" cy="369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779912" y="1052736"/>
            <a:ext cx="4722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valor del espacio inmediato….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39673"/>
            <a:ext cx="3136776" cy="23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057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useo de arte contemporáneo de barcel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6294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5105400"/>
            <a:ext cx="7772400" cy="1143000"/>
          </a:xfrm>
        </p:spPr>
        <p:txBody>
          <a:bodyPr/>
          <a:lstStyle/>
          <a:p>
            <a:pPr eaLnBrk="1" hangingPunct="1"/>
            <a:r>
              <a:rPr lang="es-ES" altLang="es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MUSEO DE ARTE CONTEMPORÁNEO, BARCELONA</a:t>
            </a:r>
          </a:p>
        </p:txBody>
      </p:sp>
    </p:spTree>
    <p:extLst>
      <p:ext uri="{BB962C8B-B14F-4D97-AF65-F5344CB8AC3E}">
        <p14:creationId xmlns:p14="http://schemas.microsoft.com/office/powerpoint/2010/main" val="4119593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guggenheim bilba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31146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1905000"/>
            <a:ext cx="4572000" cy="457200"/>
          </a:xfrm>
        </p:spPr>
        <p:txBody>
          <a:bodyPr/>
          <a:lstStyle/>
          <a:p>
            <a:pPr eaLnBrk="1" hangingPunct="1"/>
            <a:r>
              <a:rPr lang="es-ES" altLang="es-ES" sz="2400" smtClean="0">
                <a:solidFill>
                  <a:schemeClr val="bg1"/>
                </a:solidFill>
              </a:rPr>
              <a:t>MUSEO GUGGENHEIM BILBAO</a:t>
            </a:r>
          </a:p>
        </p:txBody>
      </p:sp>
      <p:pic>
        <p:nvPicPr>
          <p:cNvPr id="32770" name="Picture 2" descr="http://1.bp.blogspot.com/_svAyYhspKJw/S9F_bZf0FAI/AAAAAAAAFw0/mlER35RQqbE/s1600/ae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112568" cy="41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34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76056" y="4653136"/>
            <a:ext cx="3816424" cy="1353269"/>
          </a:xfrm>
        </p:spPr>
        <p:txBody>
          <a:bodyPr/>
          <a:lstStyle/>
          <a:p>
            <a:r>
              <a:rPr lang="es-ES" sz="1800" dirty="0" smtClean="0">
                <a:solidFill>
                  <a:schemeClr val="bg1"/>
                </a:solidFill>
              </a:rPr>
              <a:t/>
            </a:r>
            <a:br>
              <a:rPr lang="es-ES" sz="1800" dirty="0" smtClean="0">
                <a:solidFill>
                  <a:schemeClr val="bg1"/>
                </a:solidFill>
              </a:rPr>
            </a:br>
            <a:r>
              <a:rPr lang="es-ES" sz="1800" dirty="0" smtClean="0">
                <a:solidFill>
                  <a:schemeClr val="bg1"/>
                </a:solidFill>
              </a:rPr>
              <a:t>Museo Ecológico de San  Francisco</a:t>
            </a:r>
            <a:r>
              <a:rPr lang="es-ES" sz="1800" dirty="0">
                <a:solidFill>
                  <a:schemeClr val="bg1"/>
                </a:solidFill>
              </a:rPr>
              <a:t/>
            </a:r>
            <a:br>
              <a:rPr lang="es-ES" sz="1800" dirty="0">
                <a:solidFill>
                  <a:schemeClr val="bg1"/>
                </a:solidFill>
              </a:rPr>
            </a:br>
            <a:r>
              <a:rPr lang="es-ES" sz="1800" dirty="0">
                <a:solidFill>
                  <a:schemeClr val="bg1"/>
                </a:solidFill>
              </a:rPr>
              <a:t>(</a:t>
            </a:r>
            <a:r>
              <a:rPr lang="es-ES" sz="1800" dirty="0" smtClean="0">
                <a:solidFill>
                  <a:schemeClr val="bg1"/>
                </a:solidFill>
              </a:rPr>
              <a:t>entorno del parque Golden </a:t>
            </a:r>
            <a:r>
              <a:rPr lang="es-ES" sz="1800" dirty="0" err="1" smtClean="0">
                <a:solidFill>
                  <a:schemeClr val="bg1"/>
                </a:solidFill>
              </a:rPr>
              <a:t>Gate</a:t>
            </a:r>
            <a:r>
              <a:rPr lang="es-ES" sz="1800" dirty="0" smtClean="0">
                <a:solidFill>
                  <a:schemeClr val="bg1"/>
                </a:solidFill>
              </a:rPr>
              <a:t>).</a:t>
            </a:r>
            <a:br>
              <a:rPr lang="es-ES" sz="1800" dirty="0" smtClean="0">
                <a:solidFill>
                  <a:schemeClr val="bg1"/>
                </a:solidFill>
              </a:rPr>
            </a:br>
            <a:r>
              <a:rPr lang="es-ES" sz="1800" dirty="0" smtClean="0">
                <a:solidFill>
                  <a:schemeClr val="bg1"/>
                </a:solidFill>
              </a:rPr>
              <a:t>Obra de Renzo Piano 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3" name="AutoShape 2" descr="data:image/jpeg;base64,/9j/4AAQSkZJRgABAQAAAQABAAD/2wCEAAkGBxISEhUUEhIVFBUUFBcQFRcUFBQUFxQXFRUWFxcUFRYYHCggGBolGxYWIjIhJSkrLi4wFx8zOTMsNygtLisBCgoKDg0OGBAQGiwkHSQsLCwsLCwsLCwsLCwsLCwsLCwsLCwsLCwsLCwsLCwsLCwsLCwsLCwsLCwsLCwsLCwrLP/AABEIALQA8AMBIgACEQEDEQH/xAAbAAACAwEBAQAAAAAAAAAAAAADBAABAgUGB//EADoQAAIBBAECBQMDAwMCBQUAAAECEQADEiExBEEFEyJRYQYycUKBkRRSoSOxweHxB2Jy0fAWM0OCov/EABkBAQEBAQEBAAAAAAAAAAAAAAABAgMEBf/EACcRAAICAgICAQIHAAAAAAAAAAABAhEDIRIxE0EEIjIUQlFSYXGB/9oADAMBAAIRAxEAPwDg41krRwKyRX2j5oHGpFFxqsaFBY1IopWqxoARFVFFK1WNACxqitFxqooAWNbVa0VraihUBK1WNGK1nGgYPGrArYWrC0IDKVAtFxqwKFAFKmNHxqilCAsarGjY1MKADhVG1R8a1jQCbW6zjTptUM26AWxqY0YpVY0APGrxogFaC0B0MKzjTBWslaEoCVqsaMVqsaFBY1RSjY1CtAAwqitHxqY0AtjWStM4VkpQAIrarW8K3hQA4rBt0fCt4UAsEqYUcpUCUAHGrwouFaC0AEW6nl0zhWlt1C0J+XVYU6bVYNqgFcKvGmMKyUqkB41lko2NaC0AmUrBt061qsG3QCvl1Ipry6o2qEo6GNYKUyVqsallFsKmNMFKmFALYVMKZwqilUC+FZK0wUqYUAtjUxpny6opQAAlbCUVEq4qFAYVZWjY1eNLFC+NZ8umsamFLFC+FVhTOFVhVAJRRUFTCtAVGLKcVnCjRUC1AA8uqwpsW6zhVsUKm3VBKcNqq8ulihbGobNNeXUwpYEzarBtU+bdYa3VsNDGNZKUx5dUbdYKL+XVYUxjVFaoF8amFHK1UUAHGpjRsarGhkCVqsKLFTGgMKlXhR41VRQ0AwqY0fGphQAMKsJTC26vyqAAEqeXRgK3jQC3l1fl01hV+TNGBQW62LdHFo1sJUAFUqYUwFqFKAXwqC3NGxqY0Av5VVjTQFW1sGgEylYIps2qybVVEYYj4rMfFNeXWfLrBoXxqY0cpWcKEAlKyUo+NQrVAsUqY0xjUxoBXGqwpopVpbqgFjVeXTZt1AlSwJhfeteVTRt1PLpYFhbrQWj+XV40sAvL9qnl/FGwqwpoAIHtWxb96MVA52azugMTVi0DWjRLdv5qAAbVUFNPBT7AiobINSyiONTy6bfpyKx5dasUC8iolndNWbYJ5pzyRFZci0IXLHxSptV1/LP5rJtA1OQaEoqUUCphSwBiqxo/l1PKNLAvhVG3TGHxUxq2BY26mFMxUilkoWwq1WmIqBaWDEVUUTEe1X5dACxqoo2NTGgAxUVfijYfNXP71QDCCtGKItkmteQO81LQAmwx4U1g2Y51+1dK1YP6f960qe5/xU5Fo5flGrFo12V6YRwfyYFUQB7U5CjlICKcJVuRFbYChlhUewaS12H+TVGyPb/msSO01MzVpg2bIooJHO6XFwjgx+KtXPvv9qlMWFYg1hlng/zQrjMKETV4hssLVgVvCphUstGYqx+KvGrg+1QUSq1Q+p6lLaszuqhDDSR6TEwROjEa+a871/1I+Ja1bYoACH/+1bIPDG/cUgj4thvyKy5pdhRbZ6S4ygSxAHuxCj8ya5L/AFF0eou5gmMrau6AjmXAj9prleFdZ1XVW7jKFNu0y22Ito7szAsYL8CAo3vdI+MeJXLQlrE9surZbgX2K2lJBH/7ACuHntNnXxHpvEOsdVDJbIVhKOFe+twTplFsAx8HiuZb+rLQIRzcDkE+YvTMFSPe3dcGuT4Ra6u6gIv3QgYoYZwuShSV+7cBl7Rs8RTg+nLYDN1XVG0jfrcFQp2d5NDfgCa4rPkkrSNcIJ7Hb97qTLW7jXJErl079OIYaMC6QdfHeux07XVsq18C2YCZNdVUuORHoaDlwSZC/wDNeCvfVl3qQfNS3djYfyWtFda+19SAOR3rjeSpJvYy8TAzY+mTGQk8rEa/zUXyeK92a8J77qPqLyZ8x7PBxVvNDEjj120dT+D/ADTviP1BYtepWW4nZkuJAA+RIX9yK5fW/Tdvp7SNe6gsjoD5oB8uYH8fiR80z4ff8O6Lp2duos3RcZQAHQ3Uj+wCZXv2iO9dVln3Zlwj0d2y2ahgCAwyAPO/xIP7VsD/AOf+/tXh7/1G9loSzbvrlkpbzbBExyFLK/3bgCi//Wzrs9MDuGtNdxuD2Nu5BkEA6ZR+a7L5MPZzeKR7QH5rRuH3oPSeJdNdKBLyk3PsBOJaOQJ5I9qfCL7V2UoyWjm0wAut71QY+8fimgg9q1A9qtogpkT3J/NSD703j8VYpYE8DV+SabqopYoW8g1PINM41RWnIoAWKsWfmjYVDao2QwoA0d0IovtTS2qprVSwLipJoiWuSdAA7JgTHp33rg+JfUyKp/prQuEKA9x2K2laPV/qRB3qFk8aEzXGWRR7Oig3s6vU9Zbtx5lxEy0M2CkxswDzXH6y/fvh2F5On6W3Ia7JSR/cbx2v/pQSf7q8t0vVI9/zOocklI83Dhh9gFszCgloHO9mud4j4r5t1fVcuBfsuXyGKH2tWlhV3+qAeN15ZfJUlo7LE0xnoFvJdjoS2WDNkqG2UVyQWuKZ8skLMEk650a6Nzwe3Jvdf1TErEuzZb4G2Ovjk/mkfpnxi3YS+jqztca2wdSZkK+oJlRDDv8AxFJdXetO/DRsy1w3HUR6gpacFJ7DmuKljj3bOnGb6B/10sws3b2BLKoJwuMAdFwOSAVka2e1N9J4RduCAoltEvlr2WSND3Eiut9KdNZNm6WCi7khRHueWrpDkopIbYZtwpElfaub4x431SxgqD2xY9QG9wSEVR+5E1mEYS2yylJOkhhPE7vSI/R37CFMssLltAAW2WtssCDo8E7FcHqbFkkHyUtyCfQqhRHBZzsCaJ0/RXLl1872d25Nx8TLECQSYHpA9IniIr0fRfTPuVTUQskxyTr7TzqTzWUpy1B6DlGtgPpXwFeot3bhBVbBUC3ADQwzZyF3xj6tbLU3Y6rwuVDMkKZ24ge5BnR1Sn1B4Tc6BbN6z1IVbrmwCZDKyrMEfqWJn8iuJ4x1XnEm+wY6H9rTMAjht/n8cVuMuH0yRmS5bQ51/iyWuou2vD79z+nJDoSQFadMEkSVkROua5N1LRZpUu7SsZXHMSZy0IXsdDkbNN+B+B/1F1bShbbXeAzG4fLEksScTEAwI7967w+mbak281Vu66MgcTOz/wBa1GDb0abSqwHTfSbGyl1yPKuzA2wx4BKmAskRr2rufTX0+tvNnsW7tlbZVgiBnRtY3ACdCAQe9Vc8P6nw+wWDjqejvuqtbbJTadziChnUsVER/vXkE8c6+2SOm6i5ZUjhmBbHnl0LAfM1bilUuzLtvXR6X+q8Ms3pvouBhkueX5lq4Z/WieoMNGSNc10F+u+kVtu5skkF4Zjab+11IDx3mDr2r570nSuiILts3IAllRW9IPpXIE5ge5Aie9G6PozmFtWgM2VAFP3u5IT0kQpMkb/eqs9O0R40z7VbKsSFYMQATjvTfaxHIB/z+1ECV8w6H6d6npOpsw0eVcB07C2EJlgTBK2mEAgCO8V9M6bqSWwuJg/aH8xHETNtwBI/9QB/NeyGVvtUcJQXoJ5dWLdGxrXlnmNfNdORjiL4Vpbc8CawvVWyGZXDBPuK+rGe7Rxx3+a+Y/8AiN4jdvEC2zXLKyVFlbygBsT/AKx4ZoDQdRXOebiajCz6kUH70j4z4gOmstdKPcC8LbUkmfduFHya8J9I/XNq107W2uv1RtA3FZwlkqpMLbbO4czkw+0n9Rk15DxL6k6q+zF79zbbAeFWZlRbka3HfUg1yyfIpa7NLHs+jfS/1qOpumzdREYgsjW3kan03A20b+eO1eww9t18D8M8b6mxcS7aumUEKfuGyPTBkgGBoc/tXrh/4h3F6fC4iXLpy8wvDI1srCwo+4mTI1HzUh8jWyvHvR9B8O8Us32urZuZtZc27ggjEhmU88iVIkaoXj/i9rpLJu3TAmFGpdjwBP4NfD/CvG7nTXRdssoZFxGa+YAp0JJYGABwZ5rp/Xv1C3Vm3dKYWwPQA+aqT3LFF9R/EiKL5FxHi2PmxnD9ReWAZ8zqcYBkz5aSNg6k5Hmidf4oqKWtIzmI8/qlJA/81q2/3n5hRxzQek+orq2xatpaYWy5V4krkZOHcb9hQWe5cGbMGPGblY7giADHf2MV4lmjGNvbPT43+oyOjsIFbqrlu2LltWW2cVJVgIPctMToDZo/U/UL2VK9LZKZAgPcQqQCCD5dpvUx9XJgd90W79R9QqC210BEXFfUZCrrcGOI7brjdSTcaCGAkAFtTPGsQO3cntWvxSrSJ4m3bY/03hd2795VdZSBEBuREAcrzqfjiukngPSouXUNFscsWwH7NPPxzRT45Zbp7dq7Yug2LYQNbuXFyj9QwdWOydwQMtE15vqOlS63mAGJgF871wjc+pyTiD7H+Ksc2OMdkcJ3oCLtm5cuHpvNCCQDcKglMmwZsYI4JAInQ3WMRoAqAY9CsCBoakbHIHBmj3+kAhDA9UBRokgalQDvf3brP9QzNLXECLjtydmOIBBIB/HPaK4eRSfR1SdHY+l/GbfS9QxdGdbltrBIZWKr6SWESxghRHYH9qJ4x1ls+qxfBWNB7Vtv2DypH7ia47N/cWjWxjMCWyhiSBJ4Efk8UC9ZLJiVJMFsssSDrUnjtwa6Rm10zMoJ9iXUo9xg1y7mQJX1FsROUAhQFHBJj+Yr0aeAOQM0KEjPC4TCrcAgFd9gs62eeIrjt0pKwQSGBmQYI9pJEdu5/wCK9t4l9RJ1agXbN6zeOi9lkZSY20NDKNgx8810Uot/UZlFpfSA8L+lOpZw/T9QqXllllcpJGPp2I1qJP4rj+O+NnqMhesqt2zNp2ViBmkqQSzhcpU+8Uo/W9VYnyetxkcsLdl4I3AZ3J18Ck+i8JdAxLRl6oBJMwJLOQdnng8nvWckoR3F0Ipv7gV2x1PUW0t3uqItA5Kj3JwPdgAqrlyASJEmnOl8Ma5BXzGElS+TlZH6UdjBPpnQ7VZ6dRl6iQ/pHEMB9p9epIHJEa4Fer+n/qGylkdL1LZqxlHUL6cuB5dsRzuefUa5rJykuT0VqloQ+mujW31Hm9TYDWsGQlbPmFSYxdmAlgBO+Rl3rt9Wels3E87dlj6bqKWTGR6i6faBoySOKUP1Je6Fy9oWepQjg+dbPuCdMAR7V5hvE7vU3Xa9Y8q3chwiZoqkaPpbZ7GYFejnHGrjtHOnLs9P9R/U9o3FXo+sF9wvmJc+6CD6kdmEPypiJgc1xrv1P4hdYFLS2vLH32w2GSmTkhLSGHaIBGq5NrobIKusK3H3gsV7lUZokkf7UUWRpmOZxyGSJOIn7TyRXF/J/abUEegtfXPWEqr+SodwjmCgUHGbilpiJaVg8cilX683WL+YHYn1MpnnmY94rpeB9T0rWfJ6i0gcE4MygoQ2wjMJKmI91/FH8R8X6NSVu9P5VxFxRigKuqgmBesHJQNbcCJ71ri8itsmovo4TuZBB+BHOo9t9xWB1t1Qyh2CkyyyYPEEiYnXPI7Ue54naVg9uzcRho22a3fRpHNp5UvokzCsNaND6zrnvkMXdtQhYloUcKGY5HbH/FcHHjuzonejnX7aNsjFgNMpKn43XB8T8KuD1W2zElomSA28ShByI3sfxXpblgkjXv2rFzpmAn/p/mrGfHsNHibh9UhlXWxwCDE7HeBxFN3Lw9MiVWQskt6RB0NQJNej6npFuL6kXKZW5B44aYPqX88fPAB0/gTMf9bFkXhUBkgjQDdh+a28sezFHK8L6O5eOoKgyTAhfggd/gb/ABXd6foLKQcRcuDRuFQP4X/uadKmAqiAo0oBCrrngcCOf+KpukMQDBjepjf/ADXGWWzoopCN3zACuI7bxxOwSQCTPB9jWkssRKiCpALM+RlTx2jkcU5cs6lnjvpSew1kw9pPbmKGo3AyCj9QCqJbgwSY7e/bivMp69FswjEEa7Nj5ir8Twd1ZsEeoGCZAxIRnECVBHAMd/emLaEgrkzBiYORYMW2SYIEHmIPOqw1iIHmXI+4spAjWxj6p/FFP+RYN09RIYSI0CWbKQACSdkHv/7US71KKuRZiTJUMpA3uTsk8ggxual0kCJIkCGZADBBgkBtjtlPJNETpyAxJB0dgFjKkTG5j471bS7FnOsAKWGChchKxhEY/oLEk88/9tqjGSWxUFSBiVger+0b7HUV0haYDUAEYmFB+SBrvrfxWX6T+4lypDHQJBK9yZ0dfwa6LILExYAM5+ldZFIzjUgEz39z21Rv6cE5eWy6gEsHIH7pImSaetdPbLf/AI9BcgHn9QknWvuH5rVkL9zMsaiZABO/tMb+DXKWRspz7dsliV9Q5JODExJ+0EarV20MjMEgmQBzAEQqn0jn+BTLPbgkaUgjkjgTuRrUUS51CjFZGfIANwmBOiFEzo+x1TnL0hYgmUwPk74BBAEAwCNTRLI2CXUEQZIL4wwkCSQN+3aadVQ3pUE+qAGJI0fcsSNnk/8AFUWyJhMOIJeGkgmARG5ER8H3rTzSfohzbXS7nkgemTJUSYJDEA+3IoxQaUmSw0FVFV/kTsxPtFdbFdjEgKZOEKZgnk/n370unSKqjEnfJUwZaAVBHth+N1jzp9oC3Vg3FlVkyCVIWAeSJ1s88VpraAf6lz1CYLSASBIKCT7b3/b705hJIxaSNG7Jk6gho3J330vaZraPIOOCgkLOZxAyIBHaZn3mPisuaSpCjmL0izq7OttP2mO2tb33qk6JYYIhZtSd9tAk/wBs751PNdRnSCxbtySIWQwj1HR2v5jtWLPSSqlbhgeohhpo0NAwJn33FPI+y0I3PDciCygERHpOsuQCH3II/iiJ04WEDjYACnQDbyhNxEDv7imfKVQSqT5kKIKgSuXpGWj33RbV0ggQLmQxI8yRG8ZMHH7fbmqs010ShUdNCjFYnsN5agc8fsNTWWtt30DsCYlQDGzye/FPKp2CxBmApyAEQ22yOuPf/iiKmEgMSfZz8nchfzzH281iWWXstHNXptwVjL5PtOUimuhv3bUi2+OXEckjR3E9/et20ZmMkAASchsSCfUMjiIHb/FDvrcEnzANGTsD0jZlfc/7VlTa9kMO7KH+4kkSRDkjcQYJJ0fbtQrrAciIMySv+dH4/wA0e03qxYqSRgASQr71zz896z0l8sBoGACwgLBKyDtjqYH7GjbfYAtcmDAJjn9M79U9+/xsVl7ZgGMZHeCNgwYgVkj7iZM6VQZLEMFOuCON9pomEKMiwmFJgAD0lmgjZBjjXardAW6iCVjC44IHrbSAkktxycQAPit9OiQ0OWnRUEsQSB6iVJ5j54rmuba4qqjMydjfpVoKr3HqY6G4PFZ6dRmWQKsEWy9y2WPIGSkLiGIt/wD8V2UNEOlZfLFg7gHlWBWMZ2YWeW0SOxqm6dUZQZ+3HlvVHpAYz6SSwOh+mtIt1T6yygZZE3Cu1gqVGO5yII/I7Glle2TKuwKtmx9UZLO2ZtfqbfwK5pb0U2964rPADKVgy8MOR6yZCktrY/SaM9xXYE+mSbkBRsZKGjYlTIGWu/vSrWlciCpLIIG1DkmFZZImCI9yKLc6giCkAKWtiLTNIGhj3DesH+K066SBQuXACzsWU4gtbKKqgNLQy7b0kRA1uDXTL24jzAZkbYMYClSWYfpMTJAn9q5N5muysKZQ20KEh0L4yWP6d4yBMx2pmyLnqVDk2kOZUY4MxUsySWKgt+YqTSrbLpHQ6nIFSLhUAiYiGCie/G53OopC0bZmGDssAi3DhQAJGU6/OhxQeoNvL1XFhcvSxLFsiHNuCQG4E/O/gPf1i3CVOTNbYAgsIMsCSwtjSiAf37VhaWtksCban9ePpmT9+WQDLB00so3A45q/6ZPuZQvp0pkMQ0ssyMSZWB+1a6u/6NqF9J3cuMhZjAxgbjXf3+KvfqOa2iScgMgvr0G1Aj7d/ilyohd63B0hIBEmZDLMd/jHZH/FFCl/UVMglSstkBESCCNCSd+4pPprilj6cwFF4PnxiT6mTyzoqf7hEGQdRgIbhMholbiLBKmCWGIWIMgc867TV472DpdKWAMkCYAJOUGSQAADoEcT+9Ethl23qliZKFdED/zGdnkb38Vzbfh7tDPdIAEiIdlgCCzEgDlte1MXLgtlAqZByTnddUgAyBwdRHEdzXNxTeimrN9cpyIIHrVjll6WjegTwJ2Rj80yl9MxllbjZnQMlTAOieNmO9LvfMFUNufUgUXV+5sT6mVRPPYd6J0l26VPoUaIBZsSzEAhcQOCOe+/cVWr2Uu07swxDSBoowYkkYliY5BHMH8Gg3bWRUOrNACoLhDgQQomYiJEkAHe+BT6sACAxIHcDL22wy1x70t1fiJS3Ks50zLClg4tlZBIPpiOfY/ArMZ8nQQvZ6pVY7IUhlllWByMQpkbM6B59iYppyHkMGdASzMzAlvQAGIPysft3muXcR1hmL+gq5kFVhyHcBu0tnuP08Tsw9bb9Q9A9ICo4YOR6gchszOAG/1E13cdJosmdZntyoxO1JWQNE4yAAPuEiYE6FAuC2Af9OHWWnEI4RpIJB0SfWSfzQFSMVZSWbZOQLjy1t95OUkidCYEzU6PFcVAKZKTgRLAMUHrK7OsQCYgA6I4w1Rmwr9Jiq5mJUvC2sSRCgKGkbEc9+NUF3tliqpLQrAElZJAyyPYwO/NPZELJXHbl3mc4MyUylQVHvoQPmlUUGAHJHIZFWD7AjL07ZY2azyfsgDpbmgCIlcv9NisqJgKJ7wVMzxVP1q27YyVlJCmAGgFlLTOJAUYmCRFN37wtnJ3KB8lGUr5ogHJizCGMiMZmheIWPMXkhoCeZaWWGnMzJKARED+6t806vphkDiIiSRPqMSZAUANxyd8boT3G2IEAFgO5Ui4ZO5BmNQeabu9KAIgPvjFAWaZkk6HMFfY9ooN+wXJXFclgifT6WkTswNA/JII7ViM0SzypJAgsxEBoJIBM8kLAJjVTqjF5O8jGTuAYmAdDk1KlfQvr+jody506yCVDHbHIAyRiBI4j44oXjkWslVFj1KQRMjQg/FSpXghJue2YZ51vFLhAMwZC69iY5O9dq6XRXJXKBkxZy3JkMpHP5/wKlSvdNJRIugT9e4LD0xjlGK6251+5NdbpupcPaUNq4pke2htfarqViaXBf6a9Bekvs8XCfWIYGTI2Wgb0NcVXUdSVUkQDGUxuZ7e3A/ipUryv7jJy/DL5uv/AKnq0R33K9/fk/zXaRlVWItpo6lZ2TlO+8gGpUrrn1VFCdZcKvowcSk8mCj8TP8Aav8AFJs7M9wMZ8tPMEheWBUyY3r/AHqVKYvtsokMmJJuXJk7zM6y78xs6mu70XTqlgtGTGASwBkISQCIjue1SpT5GoqitBrN3ZGKw0Px9rSwyX2O/wDAoXQdUzWWk68xkjmA6qzAE7G2bv3qVK4flAjbvkKxEgnf3PHcQFyxAh2ERR36y4MmzLShtENsMhP2kd/uP81KleukWtA7Sed5ZuEnURJA7D99UW5c9OMCAzE8nKRvKTvipUqS1RfQz0FlCftAJ5ImW55k75P8051QhbhBMLGpJUkKYLA8n81KleGbfIwzhPdKEkdpWDsbMkx77O/mj+GdYyiyYUsQGzI9QbBPUCIxOzxVVK9OVLgakdLokkhpIKjRBK/dJP2xzS3msxuMXabYa4vqJE6gFWkEDtqpUrzQOYNSWfFiTjZ5J2SzGSx7mhdc5UyOTiWMmWxBgE+wyNSpWo/ckD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3696"/>
            <a:ext cx="4048600" cy="303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45016"/>
            <a:ext cx="4048600" cy="250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data:image/jpeg;base64,/9j/4AAQSkZJRgABAQAAAQABAAD/2wCEAAkGBhQSERUUExIVFRUUGBoZGBYYGBgaGhobGBkYGhgaHBgaGycfGxojGhgXHy8iIycpLCwuGB8xNTIqNSgrLCoBCQoKDgwOGg8PGiwkHiUsLCkqLCwsLCwqKiwsLCwsLCosLCwsKSwsKSwsLCksLCwsLCwsLCwsLCwsKSwsLCwpLP/AABEIAJ4BPwMBIgACEQEDEQH/xAAcAAACAwEBAQEAAAAAAAAAAAAABAIDBQEGBwj/xAA/EAACAQMDAgQFAgMHAwIHAAABAhEAAyESMUEEUQUiYXEGEzKBkUKhUrHRBxQjYsHh8BVy8TOSFkNTgqLC0v/EABoBAAMBAQEBAAAAAAAAAAAAAAACAwEEBQb/xAAtEQACAgEDAwMCBgMBAAAAAAAAAQIRAxIhMQQTQSJRYQWRMlJxgaHRI0LwFf/aAAwDAQACEQMRAD8A+4UUUUAFFFFABRRRQAUUUUAFFFFABRRRQAUUUUAFFFFABRRRQAUUUUAFFFFABRRRQAUUUUAFFFFABRRRQAUUUUAFFFFABRRRQAUUUUAFFFFABRRRQAUUUUAFFFFABRRRQAUUUUAFFFFABRRRQAUUUUAFFFFABRRRQAUUUUAFFFFABRRRNABRWd4n4/Z6cH5lwA/wjLf+0ZrzXX/2lIpHy7ROcljH40zSOaXIHtqov9bbT67iL/3MB/M187634u6i+hWNCkiSAwPtIO23vSFi5GymREnTzwZ3Oa5cnWQgOoNn1Gx4jbedDq0b6TP8qp8R8YWyASrtPCgE/uRXzG/1pMkQQcGRvmNu9Ut4opBBXM7HMe/EY/eof+hatRN7Z7//AOOLcx8i/wD+1f8A+6e6L4kt3ASQ1uI+sATPaCa+YXfiHSRAZJxAO8e2+9dbxYAkufQR5j952yP5Uj+oZE/wfyasa9z6q/jlkLr+aukGCQZAO8GPSu2PHbD/AE3rZ9mFfKx4solVLjIJKt5TPptVl67bYDUik9yBP3IGD/vVo/UMeymmmZ234PriXAdiD7VKvj6dYllpW1uCAQzDjOxmecVf4f8AGt5ch7sDEMdY/DAn966H1MElJW18C6GfWaK8t4R8eWbkC4SjbFipCk/6V6Ox1aOJVgw9DVIZYT4ZjTRdRXj7H9qHSEwzFRJAaJUxzjIn1FbHhvxb0vUMVtXlLATBlcbfqAnNVMNiivIfGvxpc6M2hZS3d1h5l4I0gEYHcTn0rN8I/tesPbb54Nu6iu2kfS2k+VVJM6iO9Bln0Gisb4b+KbPW29do5H1IY1LvuATgwYPMVsTQFnaK5NE0GnaKJooAKKKKACiiigAooooAKKKKACiiigAooomgAqL3ABJIAHJxWB4r8a2bRhSbjAkMq7qR3kfyr554z8X3uolXJ0k/QMLvj3jG9SllS43A95418e2bJ0p/it/lOB9+/pXj/EPj2/dOLgQD9K4j3OTXmC0DW0QT3/09a7p17iBvA+rMb5moucp/CGSGT1Jck4ac6mP++SabS6qAkrqgTtxA4H2pEdTDGAQBsN+JxmqLrzjQAQZg5iI7GB71yZLe0SiSNa51p+ZBGkEb8gRJjMDJjPY1L/qwMkHQP0kxnJkxMfesS2rRjIOB5uRzn1OBvWv03wr1N5TpsvBMywUDfYSdsTXM+kc90ZrrkpbrQFCmAx3OMHMmfxvzShJbYjkE8fciPatN/gvqLYYvZYiMRBH3Ak/ef6Vj/MBMREDcRjaZYxP4qywdvY3Uhm30wbdiGwO/B7H+tLXbTaTP0n2B/fO2a5Z6f6m1D/u1KoncyZzucjtUbLksd8zEGYwTv23im9V/AyoYsowhvMFjy8b49o2z60FnQtlWOx/fGcbc4qfSXmjSuoZMBgSQOy47j9qrK3dRgQ0kFgJ1HE5ncE71CVSlukFjVnrQPKyEERJOwjAnGMRz29KkUUscq0jn8CPWl7d8lClyFIztJPrvj7zioWEHmMRgAQPUbyc449qSMXBOnRt2NXLJA8jfXz+NiAe/rsKl0/i923EaiRyGgmMYrP8A7wQoQnSAcKOJxkE4/eut1TmFjCz6H/h+21dGLFObqSv54Fbo8vftkAcFgCMyDPr3+1T6W4ykZH35q0+IMEa2yDPdZIPcGk9RjfkiPtXsM5TY6nxS3fAUolvSrSUSJMyIAiMYyT/RLqzZx8sOD3bn1ng+lIFGWQVI7zj1pjpr0NkmIMxB47HHal3fIGp8N/FVzobpe1HmgNqyCNQJHptvvX1rwT+1bpb9wW2DWi36nK6JxjUDznJxj1r4b1NtQSJEgx6EcGRS4Y1u4Ufq2z1CsJVgwOxBBH7VZNfE/wCyr4is9J89r97SGCwIYyVmYjnIr33g39p3R9RcFsM6MxhdawG7ZBIE+sU/IHrq7NRBrtBh0Gu1GqU61WdkDAsoBYDcapifeDWDWMUVwGu0G2FFZXUeMhept2ZHnVm3HH7jn3g1qg0GhRXGYDfFK+J9eLNm5cOdCFo7wJoA7d8Stq62y4DsCQPQfy5/FNV+feq8Tuvd+ZLFyZngDfae9e66H4/vJZPzVR2XSAC2g5HMAyBEmI3FJrjdGH0G/wBUFBMiF3JMAR3NeB+KPipnUi3eIUwoVV0l+SVMyFx96874r8T3r/8A6zSo+m0vltg7iVOW9zPtWLe6lnyZY8bgew9PSMzSTkmqRpJrpiJkgcjf3O2881Q9xhmcDnG/rGNu21ca2xjygjJ0AnPfbce9Rny6nUBR76QJMeXn9+N6isdc8Gv2OWwxhnMjBAAP8zvP+9NPbC7ACDJjTiAIGPxnvVt6yFKtrQyMEqQdtwTxAOcVRfs6pghiSI4BPM9zjbtSTkm6Q5a1k4GqJmFieBnHrVVtgpJcqRnIB1fuMD2711+muDzENjdVOSf2xzSr3g06wwHYqRHE5Hfman2pVyPwe3+ArtgT1PUMq6mKWyfpWIyTsJ2B2we9fSU662RIuIR3DLH86+GdH4l8tDbDKUJnT2nPIMzUGtWyc20B9RE/aa7YShGKRCUW3sfYvEvjDprMg3Vd+LaEMxPsMD3NfMPiXqVPUg2wqNcSWtwNOokzxvET61nDrRaWV0rMiAImPaj++EDWQS5EGAO52zio9TmjoqO40ItMSW8AxLSAD5lwQc8DT7Y9qaldJNstONjp9pAweeIpdOnLSfKQCeIZe8dz/vUzaOBwxBEHjmAR+TPNc8qb/TkdbF9rr5+skuNgWk8nGd5zir+ju+ZvMNLYkmCRH4OO1JXokz5CBC4BBnsRG2B9667zIIzMg5aNwc8dq58mOMo+kZOh+/fS5JVpMxuZJ1Cf+fzrON8jA1ccyCOZ9/tUrbKgbEFsyPT2PP8Ar+FkMkSd/Uzk752EcU/T9O23fANpbnNOCWXy7zxA9/8An+pZvfp80R9OxGfwBt+N60Ol8TlCjeYEYAme0j0x7/zpVOp0XCDaJ1GQJIjGwP2571eXUVcYrgX5PN3urOowd9/+DFcTqSogAz3+1LuRxtWgLI+SrASSxH2AHFegznRyz1hJIuDUrCNzIB3jONhxUnA4EDgScffcmlFMHbFW2rZJAVSxOwFK2xifSdBcvMUtozkcgEx/T71sN8D9WsDQDPOpcT3zXo/hbpTZtO5AVrzTpH6QuI/M961264kHvXzPWfVs0MzhjSpbHsYPp+uCkz5b1fhr2rrW2I1JvnHBxNP9L4oFI+bZt3EGNMaJ/wDuSDPqZrZ+PvMlphAMkE95G0/Y15+zaES3tH044gzXudD1Pfwqctn5PN6nD2sjifVfgr+0W2Slh0uqCYRrjqwUbBdRVWI4zJ4r3D+Npn0/nXxzp/HrnUr8o2bbOMLCsDp7lZ0sPXM5Jitvwnx8kab9q5acTAglWjeDwfQ/mvRjXk5XZ7/rPiq1atl23H6eT7dzWL4T8W9OL11iPlG66zqjUYUBZAcmZJyoPEwa+cfEfjCNeN22xV1PkBkkgDBH8JmRgkEHmaQ6HxMfM13GKgQWhmUttqjTmSc4jPbekb3NR+igao8Q60WrT3G2RSfxXkfhH4nU22Llo1Qnl0ggcwZMnklmkzmufHXxVaHSOgcq1wRtxzuIztWtbWFngOr+KivW/P8A8RJYkqDE/wCWR77jvjmfX/CH9pvzbzJ1DKqsPKYiD29o5NfKrvWrrBgtAlg0kTzBGYjg9/eu+D9M7sPlgxiScZ7cY3xUpS07jLc/Si9QroHUgqwBBHIOxFfMvjC58y9cV7zqC3lSfKU0oQZnEkExQ3xX1JtC2XAP0kqNJzjHG0bRzWHcYzmd9yJ9/eoTzr/Ueitbir5Qv3P+wOdqgyDJZpngCMTzUzdzJ2GIHfHpHb0/lUGskTjSO2O/O0HmuXVp4HoittlUQdztwMAcCduKUu2MASxJGwkb77EQZ5pu1ZZp0p6HaNto1e5G9X9P0hCkQF3zIORwfX/nrVVk0q5M2hbp+lUAsDLyVjsD3kj9/wAZqm5ahhIYmZAIAA7ypp7pPDCTqUwT2Gc7xB/eKF6XRq+ZmCT2598iOa55Z7k0mZxuJ3rissSTntzwPTMj70tdsmAdAkcnETBn+eacs2yxnSGABGJAkZmBGwHrVZv6ieZ/Ss53wZ+1bdOkZbfJYLzJbg6TqwTOM75mQIqK+HEgMFYLE+ViDJ+2BtmoltQIb9O3p6CDnFQSwrAqDMbSSB2MQfc0QvHburHbsvc21gXLUkYH6iPvMVS3T2yG0MZHZhO/7c1z5PBJAA2J/kD/ADq9emAiQCBxBkj0/rHNMnOLbcv6ChcdG8EAgnkPzjg7ftVFi9oJlCM58oIxuMyDxzzTI8PBJMhSJwpYT+3bjNcu2WUGIztqkfeQJqsZKSaf8bGU0iavbYbGMGcg+o9TQ3TO0G2QBmNWRzjfie1LKqlSGMk5HlbBH/657z6V250rKQyuQIJ0meOwB2j+lSeL8r+5n6jV22oZQXUN9R2EGBIE7iaX67xJVAGmGXJZSMkxMwM84io3rzN+ggT9QgScHK6p2Ix/KooolQJJ7wJngKNUAT96fH00qWt8DavCFnOo5ljgxpyOZmQJidqmyQQxmZgAzBnGJJH74inBaZASyknH54EfY4NcRRBzjaBk89/enyZLVLZC0TR10+VYj8AjcmT3FKqrCIGojBJWRgf+atudGT5gVzMLzjuO5Eiqk6V5BEhc/V3kgj/nauRaVdMHYw/9kXiH/wBO0fUXV/1il7nwT1A/wj8pbtksXBuoBBCtuTH/AJr0/S/EVy4VAuXjmRvt64gwdh71HrrYYMxCkzu4GoniZEn6f2FdkupXsQXJjfC/gSy4uG2y3Bp8rq+DkyVJ0nA9an8SfCgXQvTIA+ZHzFBI9BcYTntWrYtAiVAAOfKIEnJwPf1qzqUBKq8E5OROAOMb7Y5E14EOplLrNVur4/Y+hzdPHH0u/NFPhti5asrbvKUdB9JiYJJBwT61I3M1TffQSPLESCBEgD2E7me2Kr+cO9c3V4aytrh7nZ0OZTxL42OfEfhdy90v+EjOyuDpUFjGRMAZ3rzXT+BX1WWtXQ07G04wN919RXuj4t8tFCmJmSCQYjgj80v1LszCWLapDMWOrQVOJJJnVx616v0zKseNxfueR9Rj/kUvc890TXumuI2hyhXIBP3IlcEdjB+1e08SYnpZC5IXSWEETB3LRMH03NKdN17W1Bt3HWBohXMLLCR6ebf71O91FxjKvcABdWOp9JILasns0zPavWj1UeEmeZpPA9SxJCF1bSYWHJG0t5myDPoR6moL0t6YVWkHTgCRkiD+2a9y1oEaiZTYEu207zzudt/2pXw17baTJYnIOACCPLAI82AT/pU59UqtJhpR34eugahea6sHy+UMWGRJJbUDzsBmqfFujF64QHOj1Az+8D7U/eESukwFnb0OBE+YxIHYGoXL+luNpGN4Akkjb1+1TfV5JRpBpiZnS+CWkbUtosY+piSDzscU/pkAwBj6Rj8RTWg3FGkiNtQzj1mBOf3+9TexJxg6SYJBgSN9p329cVxdy36nuVUW1dbCcQc8dyDsOByfei4edgYAMcidsZpg2FInGoASO5AGr2zgd/SoX+oCIWKiNY0+oOr0weaI5Fkdx8FJQljdSVFF6w/Goknc/jHY4AqNnpAT5jvxJj7mPfemL99J8rhZIABjLEElZ2LYOJqvp2JtzbOosdo7MRyZmAf+Gt1SUb4MW79KsYvWtP0QI234nIA5kVZYvBZ1ZkCMZ5nNLP1LKATg+WeTnfcQIMfvXLfUCCJJaMrgxA+nGx2yPWud4ZSVhqRfZvKJwq6gMjJg+m3470Na16ieTtzjb7/1pe4+hEbSASVUCceYgftM1YnUZIXJBIiBuAJjO4ncVHszW6Gtcsh/cgCZU8gYjjb39fQVXf8ACVYB0DDTuvfeZXvTPVdTGGkQMz9WdsfqGR+aLV4ovkHlY4JIljtvweIxVV3W9SGcseimt/DKU8Nk4ABX9MKBBj6oxHvVvTdGFU61MyCMSREYUQQNq41+PpUyeRjIyRHY59celWXH1DkEHZt/wMDjfNTc8k94muEYupbGT1fgrORqvaSTjyznsf2rQeyFESRv++xH3n9qu+eixrJBMAiSOcjPofvVTAzAUjnsWEmI5ORvnmr3kdahfT4M3pBloDayYkkGeeDioNg+YEgkAknE9wDttTo8PuLJPl0wSBkkFisgRJ2iuf3Nncr5n3OSAMHnWYUZHY11xXquyXJl9QHDgBxvOxHv9/3qsnU2XIMcah+4G/552rYXpgVOmBp/fMeWJ4kzPrVNzpM5jUMev29Ca6VlxxXuzKbM+6UUBdRXVycxzksad6S4VXbuQdIMA9yP+ZNR63pXwWXVjeMCRgDf0iu9L07SB5mDZAA9SDBxz/pUczc1yMlTI9X13zBocmRuVJwPvzgjaudPZS2FyG1z9QnzZ07kx2j0pm7bZyDIAGDIOrzTOAP3oTwyGlSMbkkmcTgbDttXO3pVJmpOxC5aZSS4YqD+gbffPPtXNSsPM5I7asb4535wab8Q8RS1pD/Uxgcdt42E1c91SASQSeyx3/I/pWuVxTlH7GuGndFXV9aPlHTbClfpIuTqO8dlnTG55k1pXLKkacjUqnSGPMHvuWFec8Sv2gSjwGAyJgHUYj07wOKq8NsPflhcubAzAhYmZ7gDmeK6ZJVbZypqSPQ9V4qbCQV8x2aQY/iwOZxntVJ8UNxEkqCRBkwTvmOB3xUun6cs4JfUrSRgHPEyJJkHtVduyNVzygu8MrBdogBZb1WY2kCuGODFCepc8nbl6vuYdDOWi6mGAYSqqyjA1DSq6WM4AHm2OaT6yLmbUiCZ2EZj6ffGDWknUhkza0FgNWciPYbjOPep9HdtkrpYkTkcahsdvqz7V0y0uNtbnNizSxO4inQhSg/iVmDEsYMdoGO2K0iZnBBiAO/GxMzIaahaKljpMhWAIkQCJHYnn9vzLq+nCS4+TvBI3g4MgQSTPetWNSvTsE5PI3J8lN/p1jTcU/xGCVBcgzBXP1SfxWZ1TXFDBra3fLcADamCKQCXj+Nmk6uZiqvG+vaysrkFtQ7xCx7MSD+DWt13TFg6s7AMiDTHAMkgkAmRGfT1qicoNO9hN47+DCs9W7WmQHTBCiPKLarGArGeNz/ER2pjpGF1zbBkqjOCTMFhAhQYICD9/emWsFfmPHzLZGv5OgZyfMJ3GoRzEDGQape4ERYcJuf82nQwbA7MwzMwI92bTTrk1SVG03TSgW2W1iJDkMsalnIUHKzgzv6V2/0luc6lUDBB9cgk7d6psEXLYIedIEkQSdsg44/nVVpvLksScyVkY9O4O/ocVwylJZNqpc/qO4R7Vu1K9vajT8Mtkgal06wJ85cgmBkkaYzsaq6hLYuqyl4lgEkAAEgk/YDAO+Yjaleistb1NLMpAy8YcHzA+kAQdoqt3tkuupWIMm2dX6WJ3jiJjnNUcd1KicZy0tLjyOWrWkMQG5bSWmdRgEH9I1R3MH0pbxtA1vJAAcO+okAhc5bicD71xFKKZMEyxA/hIjYH25pfrYu2dIki4o0mZk/UTO84G3702OKu0qB5ZypyZN/Dvm3V850qRcExGvTkhtgPQ8HtVvgvg98pKC35mJH+IqnTjAnMAAAe1St3QoCgYCAkeigDTI5nH2pfob1w2l+a0MupoQR5W2QDAAC+nPNNNRn6XwNj6meN6o88Gl0T2+oDH5gUqxQ64BLJP8MllzvFWL0Ko0LdUrIyNTRI3kqBxJGdzWB4d0tzWgQAWw7FkUxggKusky7kmZP2xFal0NBVjJG0xPeAJ39sQOKeWiPpRObvgh4jKlmX/FCqItwFnSwbXEt+8THrWb0fQwV0ENq0OckFTJzsAYDTH8q747euoLQUiHZVOM6c/UDtGMnOOa0+nlNC3SJJbYGBO54z6etD9MbDU1FF16zrwZkE5JjODO+8qOe1QYKvOSSWEEZbJgneckmN53qnxHxJLA1PMMSNI9t4kb5pb/rCLceJK2QC2QQdflMeoMffNLDDNpM1KUhywAxklgSYOkxI4n8xIrt5RyAxA1ZILDME+tV9H4klxRcRi2GUSAT/APlOcfUNuDVB6BbpOsHIKgycBp2mM5ip6IxnpGlKWyk+DSsxjbfeQdUEgfyU1251Ol+RMEsDjGRk4GQYH+ppLpPFELNbUybUAyMj7xk1b01tC7/MtHTiNLAayBjJ2A7DuDSyjX9GJtMetdAgZrjXbQYz5Gy5gzDYyZPbn1rL6DrSxuQMLcABggN5QxMTxqIH+5ri9JaufMul2DQStpQSDp8wUkbAjEb/AMqSv3haCuXtq6pouAFi0nSVKIFgDc75k7U2LGqr/kVk3JV5NH/rTILbFVt6QUGWJMmFABzmTPAAqD2/NLMBle4wBkeggHkntXLiG5bVrhSRDCD3H1TjBB2zvmpeGXrlo2XDaFViCGSXKaIUgk9/YbCnhGK38iJtk0vRrIEBsqRuvmZlHJ5PqZiTTFrqiEwxLMSp324OrEScRHFT1k3WLXOodLrEsNYGldJGlFiJ2wZEc1b1CdO1yFN5begHUVRvMTkfUPKFiscISXKF1OzP6rxFoLBAGBIBXHlK5wcsdgccACKrd2uNhjOppIggztAHOJyfzXet6VXIYPkfTI33kAzhYA9Z3q610zJDDVqGwAgfSDGoEw3GBFZFJx2SN7j8Hm/GHc37c5CEEDTHaZMfxA/Yj3On0ezAstsLp0s5iZHfsfY7cZqVhxc6symrzH/E2YEgFfrgbFokAwBMVRZ6I3LaedmUs7cSW+kzqkECMR33q21KJSc+EVWPCbd25qKg6oILSSuw7jMycelaLfDKqCdbniPKZJyWkzJn23xzWceicyRbe2fLIGdgYlSJwPYGruqtXmAADjOG0mNhA8wED+ordEmtxYqrNK10ugqQCQDnERxmB+5pS+1xZGi4VDkBlBxn69IzA3n+tTtJdQKGQKAvmYAgkzHmGs77gjB9NqfuglgC2hTHnkjO0bZ/5tXPrj3KmS1L/YS6PxK8CoKkjIyuojiCGiQYH701rJbPThSCCGiMbSOJg7Vb1vR6o0XiFUGSWmYiB9/xSPTMYIJZsyOY9IGIxV3kjpag7H7ka2Gj1yK5mBk5jtH5Ej+dVXuqtv5GIBbc/TJx2gzHtvSnjPQlz5VJIiI4B8x3xkmO+TWR0Xw8zXPmt8wqkHSgMMI2MQQdthBzUsCk1qcmiakkP9V0wRFAUsFIOAWxgbiYgE796l4d1LXFJIjSGVwcZEacRyMz6Gu2+gGkshdCwAUFyIIOTk5BkCDIwTim7qBF+XceCQTK7447RuSYirSjdMJcWVq5Rl82pgoI05AzmQOIMEUj1vRhmuFVGlxBJaCs7geh752qS9SoBWVAYTvGIJGSd52jvUbN1vmMQEVABqKkEDGFMmSx5NRhbkTxtp7E7MILYC/LkgwNU3GA/iJgztg41U903VXDeIFubIXLDJDHj8DIj8Uvbt24LXAo0QAxKQozBhfMTMjzHnneprf0NvIOQwAKYic/VP43HsW0O3t9zo7kpJKW47dYXELKwJZGUN2kMAI4zFKWugUNaZ7jBsEiY1HSFMrvuIjIyea5fZyit+omGEHnsQROJ9jUFRbjaWABUDJyRDagcZBED3FT9Ti14BRZPonKKQ1zUEJAP8QnHrAGM0n4y4VraqCGSNCgHSs4UmB+AaqsKNBy5JYA64k6CRP3hZ962enuhlbyopJMHzajncnUZ7ZnbinaaJTVLc70/SkoNA1LoLEg987nMRq9x60/Z6BQvmdpjABBWY82CNv3M/jI/vLLIAMREr6nI9K4PGgsm6J0iFzGTO6xJrMeS/xKmc8mX+K9LqW2RJhjAXyrMQWZVG/E+tWXen0WmuuSgUElj5j6aQcz/UUoPEZdjKIjR9RjsD/qT7Vo3wgVS8XVbCgnyED/ACjc5GazG9UnY6k6+DDs/FSNZLEMWGkxABAJjfYwY9c80z1HXm4zGDGM4O3aeZE0r1HhaW7pu21tsjYFsatKCNyJg5zvA7bUh1Hi3ytGgapaG5gxjbGwJ+9NlWp1AvOKklpGfFvCzeQamjSwO8zqAgCcwR/rWR09nXeucBpG8aRKwfUQDj271uP40LklmWYA1ACZn9Q2jiYpHofDXuT8tYlSGYAACdlyd4z9qbFlaXsjceRxjRb8FdHbZ2YaylvVgxB8w0kdiZP2mti54sDdW2Neu7OkfpAQcDAGxj/t96T8H8Du9PbIUwxaWwI+WMA6sg5471HpPCo+Vea4wKBlBcA6gZBkDc6WO35rZzjN6r2NlJN22J2urFzqNNsqjPpua1mG0k+RhMZzkROK2+q8QDFtOkMCVAiQCBAODg7YrH6fwEWr/wAz5h0qP1CDERngd62rVyzcMKpITzCBuff9W+x71s9Mq0sWc1tRV0Tr/dg9pWaMOWyWZToYgAYkCQO29WMjPcs3QfpJZlaJIhQB9tMQaY6DxG3BJyCSSScHbIEjGc8z3xS/V9QisFUDVeOhSWPI49cjjtUtT1bCube5R4p4eLghBpBYGRMAyBETj/zSHj/XXLdy2XbGokDW5YiIzJgKZHevTeGdILNom67q5JlGUkYOCpUQFI4zt9qSXxFGYow8pkFCAcH+tLPIo0nuT1tcmd0Pi92QVUtIJkNJA/Vgdv2mnTqdPmQV1HErEgDgHiOferuk6ayixaUqMk+bBGJWBtOBG2M1HrurtsQLr+YrkZA7ARBkifYVKC7l144NUXLg63UMEy4IVZXnkTtxkc1SOoa7ZjSYjzNJjUMqqxkEYOcGl+r6lAqKSwg7YnP0rtG+xgxNQvLpVgXgFiCQdgZ5AncETj7VWEVHex4x8kPBr/8Ai6tZMgak1AqZDaBtxM/etbrOg+a0BzbjaBiJOPTv7Vk+HdGgI+WSNTrLQXI0ydt87SO5py/1TqpydROQDAxgk8kk+0Qd5wTmrSTGnpbGXZLCyzuizAJAIJzBJ1GJjgH1ileq8Rsz/wCrhpBlpM+ygiOc/wC9Z3h3ULdthWABV40gQu+/pucbHNaSeGWg0wo7GPSMncn816PdjWk2TjHZs5adzoJJI2MS2CCPTHM+1W3bzG0GVZ0syweQSQpHMSPcg1G11BLmdIgHAO+4iBscjB2zU/DLr62K4LypfkGPKfMNtRFec6UfSvJFPbgtt3AYHmiJIAOe53mNvzQzJIFsmBicrtuf/NZ3WeKOTHmdk3JABJAg5AA+8Uv1PUHkETmI4P8AvVXJr8KEb/KjW8UGq2ApzAIPt/qZisfo7lxoInO7E7acbb74/lTz3/mWEYQRsVI30nb02/lS/VX8qNXmIkKd47nscHHao44+ltiy5LT1RuLp1BnUmWAMBlBJIJAmBP5MGo9GRkOVZtoJH8vv6xiq7jAQtsiWkv5s5GYA77cb0j0qq/UnSBn+IDGdzHM9qtCMPN/sdWJaoux7qNTDyvpKwRBC+YYE4gjPM+kVneH9LctBrenykayxydXYEYIw3erep8TFkMLiSwiNgIYb5+rB27Vo+Ff4oOoEEAjSrY2JBGfqkExzArojcY8FIw0R1Ga151UaNJ1wW1DbyhQASe+Ttv8Aarks7wBBUlgQp3OVPBGQPx2NPXfDS5BVmRBOqZJGTJgDbEQJzAFR65AnlhjzJzvMDSTAO3PGaIZFO6Q0Gm+Cq1eZQsjSVbPlIEaQOeN9qYvMHDFSIaNjMDSCBMTx/wCaX6EpoYsoYSCSwgEwY2aTEH8imW6i3qnVoHm3TUDO2qDIjjvmlcLtI2W1qg6S+5gqpLFeAB5TG5OADKmsz4g1sgwVhuDMH0wCR61Hq+ruR/62iBMgZjHLA6Rz+KosdNcuuilmhyss5MKhkzkxMA59QIE0vZfLJTxN7ssPjl5gLbKjCBAJCgn/ALtQnvgUt1iXCVKnS+yiQ0EkAaW7Z52qrx/Q92Onso9pJGobsRvpI3jacyQeKt6Tp1tNagO06dOpfl+YgkJqnMd+9bLHKlKiawNiPWs4utbcm4+rDAGWIxgdpB/FbfhRuLcAgAODKOp2yNQ5J/fFWdF4Y9x3b5bqqglg7FDyTpbRJBI/SY2k5rr9M5YuLTIn6VU29S8DZhjVqJPqTSc70Z2hmw/zVIUobirCArpB+4O5E8ffNZ3T+HMTqe0NDKxA1sM9wsAtGdvSuv1V4MAAAZLYI8q7DMR65NSdmdhK6XwdYEy2DjY4zgkbVkcUmm0zpeBwZSPCbipCXGh/PoCkLJ3DNIO3f1pzwvw4lHQllLD/AC5AiYIn96Ysqzsqtb1aTltWlSIWGCz5s5095pjqrvy3UDTrO5ziOw71uRSicuS47HPC0uqgU6SqsQQSQwM6UadiBAM/5j3p4rruh+AgOn/M28ekn9hWf/e2JJgQIHaZnvnAgdql1PUmyocggDEn1bP4GftXDLf0pUZJSi9JZ1oIZmMNglQxwTj02ET7xS3h/RaVa6GgNABO/mAJBwJyR7RW54Z0oa22rSxzBMGJiP61Rcs/PKnGlWIZjxEeVfSBHEV0YtNKPv8AwbjaqmJpdTQRcVS0nIcnvB0k4BHAHbvSfV9YpK3dKMqblQAIHYkSrDGT23rnjfhia1ZFOhDkgKWOY0xMBSfefSRSPiXRC1ZLqsKwAdDMrklWDAEkdw2wNWUE+A0JtUN2PGT1GbKkhY1IzDSF2ByZ9cVZ0d4fNKkKTEggkgxAI9IMYrC8F6ZCLjO0KqypmDkwDCZJnAntTXhvhw+d5HYtBgEDJYZG89iQP6UTxxbtFMmKKboa6frzqcDI1HMRtidUQRWb1t1vnKMyY7xk1PqXe0qK6FjcLAurL9SuQRmAMQdxzUbxbUYWO3mI4k42n2rcePQ79x+mi42zTsgM6w/0KWYmAJCsQATxOkffim+oCMEOkMPLqGwZV1Z1bTJHb3ry1jxdWsorqqssrqEamjYgtjPOOKbS7rOGOgCTbTiRuPQU3YaN7UtmbXQ9RY+Z5VMDOnVqA4wdyPQnFZ9zqJJBLrk7b/kVV0Nj/EVQHB0nJIg76vNJEZHHArUfwR1yGBU4kscc40gwf6VzSwuMm2JLD9hm35RsCRPmI44wczFMLbwJnO+YP5pT5ux/iAIH2/nUOm8X1pqA9YP9RUo5qk3Lg42Mf9OVEhWLO0SzThBMAQI1Tp/Bo6PqW2aJ1Aaj+0dz+Kb6brNcKF4mSePxvtV9rpxOogY2x70uXK8c1sUcWmrMf4v6HVam2nnuMAoUQSSDIJ2ORzv3k1y74UbHTqEOQAG1Aajzx2JOK9BdvqbY8sj14I5rP62wrIBmdt8dz7mMV0dNm1QVnRjnpa9jJV3NgGF1FzvIIBWcAAAtABzSAdRJZoBjO4x39OPvXrz04uQpkaSDIMEQOD3gxWD8ReC/Nv27akLqBOqM77EfqpscU5N/LE2nkt8DJ6FbPSB1Bd30Fm2MH32UdqzB0vyTrLAq58rbamJ4G/qY2rb8WX+79PbX/wBRFKrBMFiMAse2Nvf7ecvdSOpvCNas9s+Ut5FVcGP1SZ4gVXTFM1Q9OrwM+IdOl1YZ1lVjVOAeAMwYO/YftXZ69bGLTTJ9w0YiffFebVWbqflWzAJXyknTJAHY1pXelezdKoyiG2Mn6WIPmxuVnbt61Ts6lTY8Y2qbPS9L4vqGfL3kRBB/errruNTpdUIfKdQ1BSBMED2B7ZBryj2mtkaWGRrkgTudu0/f3rX8MQeRTPnIMSYlI/rvWY8DhLZ7F8WNJlx6NtQ8yPGdKDOozAUMcDPG87VL+42HIZ3KhdyeScATHoBIGYrS6bw5XAMRpkZ8xkiQATsvcUy/gWhwwuMNOTOY3+mTHYesV1FHRn2fDUbFtrbkD6SNJAByQ0eYxncDftUOq8GuySlqSP4pIGJxLEDkT6H2rUR1D/LA+omGgAghZjfCxAx+Kf6NxP0gScgElYIMxJ+8d6lPIovcjLPoPNdR4TcZJJMpMArqCtnJ5BknbvvTXgnSMbL2OohlZpt6tOoMBkqRgZ29R6mvR9LcBuONObYViSRnUYAAjGAaq8YsLdViwgjJI3I9Rz7YpJ5NMdtyE8qboxLvgzAgJcUKYElmLcEad9OeDyR3rnjiW3hCzEgBrmjSC4UQATpIgZkRzU9DW7YLkFW2A3wcTO3rvTfWdUty2hNtZOoEgaYhjMadxXPDI34oxNt3XBjp0vTJbQKjf4k+d2YFipjT5dIJHp6fdvp+hdiflqkKNmC4HGS2WiMbj13qfXXwyaWGpHgxsQVJAI3jGI7VzxHoT8m3Zd2CHUVVDGZiSV0ztyD+1dccilsdWPKpRryJXfHiBpNvA5BBJ3BJI33Pbb0qi5cm5Ok4yCTg78/6Vm+J+BJZ88sdUAESHzgy057yZ9hVXT+FXFAZLkrqCBXyM87eXYbVKWG+WSlhvdsf1zKjGqMdyu2DtzXF8R/+XcjSYXQYJjuREeuPeudJ0fzOoFu6SrE6SbZwGIlSNQyJidvtTHWfCd1Ga698MtphCgHzAkM8g4UkH1k81z9rxZJrnc0ullLCBW2Okg5wMgzzAgVSvjOtltlSqMMNBHPPABMfkVb4VZU9OrHUWuf4hJOP8TOmNoH9ar8bcHp3iQRyPUx9xnapybhljjiueSKjbJi86u8rABB1AAGCQSI9Dj3FLG5rLpqFxRq4MbY53E+x2rK6DxcWrEOGuAsVEtBIOQGO8DfB9Ke/6i1zQwwCshQAoA0mAAMcfeumeKWPbwXacORpfBxbtKbcDVBGwnE5I5G2dqT6f4eS46m6tydUgbCF47wSODV1zxRtSKZKFZiZzA4jH2NP2/FQYlCI2hv9hUo5dE6e1iSnJen3Luq8DtG18sKApYNGPTVEgxIH9KR67wmbTmdKrqlYnygEjSdy22TjFI2PjT/EFt7IY62Xcxxnvz34q7q/iJgrAW0165nIEEiVjOIxinaks2ma2XBRJwdWeR6+3JgALpgEAhDtIlW2J7jFer+GvCgpW4rA4OBnSWHmGqctqG+xryXWuGcNkHUVAIDRp5BO++Jr6d0vgtpV1FSGtqjO1ttAfVyViGMnn1rsbtNnRmtrYw/EvBGN06GIVpYQxUzGByPr47HMiuXOgPnBdhkZXBHuDGN+/wCa2b7BlyJ0nmP+c0rZ6FnuyjlLgTecaSTzEg5Gw4rn7ru/BHHkdW/B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51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8226"/>
            <a:ext cx="30384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960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8520" y="1133872"/>
            <a:ext cx="9217024" cy="1143000"/>
          </a:xfrm>
        </p:spPr>
        <p:txBody>
          <a:bodyPr/>
          <a:lstStyle/>
          <a:p>
            <a:r>
              <a:rPr lang="es-E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comuseos</a:t>
            </a:r>
            <a:r>
              <a:rPr lang="es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museos industriales: el espacio natural y el territorio como </a:t>
            </a:r>
            <a:r>
              <a:rPr lang="es-E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endParaRPr lang="es-E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 descr="http://esphoto980x880.mnstatic.com/ecomuseo-de-guinea_669512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2" r="2817"/>
          <a:stretch/>
        </p:blipFill>
        <p:spPr bwMode="auto">
          <a:xfrm>
            <a:off x="3491881" y="2204864"/>
            <a:ext cx="250713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326436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16826"/>
          <a:stretch/>
        </p:blipFill>
        <p:spPr bwMode="auto">
          <a:xfrm>
            <a:off x="6110261" y="2204865"/>
            <a:ext cx="285422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62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Cuestiones terminológicas y vehículos operativos</a:t>
            </a:r>
            <a:endParaRPr lang="es-E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81" y="1988841"/>
            <a:ext cx="148985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33" y="1988842"/>
            <a:ext cx="216827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19" y="1981011"/>
            <a:ext cx="1808117" cy="151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81" y="3717032"/>
            <a:ext cx="1769852" cy="241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2011356" cy="241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ttp://farm4.static.flickr.com/3032/3010552886_87650916b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02" y="3717032"/>
            <a:ext cx="1735786" cy="241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7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33464" y="274638"/>
            <a:ext cx="6059016" cy="1143000"/>
          </a:xfrm>
        </p:spPr>
        <p:txBody>
          <a:bodyPr>
            <a:normAutofit/>
          </a:bodyPr>
          <a:lstStyle/>
          <a:p>
            <a:pPr algn="l"/>
            <a:r>
              <a:rPr lang="es-ES" sz="2800" dirty="0" smtClean="0">
                <a:solidFill>
                  <a:srgbClr val="FFC000"/>
                </a:solidFill>
              </a:rPr>
              <a:t>1. el </a:t>
            </a:r>
            <a:r>
              <a:rPr lang="es-ES" sz="2800" dirty="0">
                <a:solidFill>
                  <a:srgbClr val="FFC000"/>
                </a:solidFill>
              </a:rPr>
              <a:t>discurso del </a:t>
            </a:r>
            <a:r>
              <a:rPr lang="es-ES" sz="2800" dirty="0" smtClean="0">
                <a:solidFill>
                  <a:srgbClr val="FFC000"/>
                </a:solidFill>
              </a:rPr>
              <a:t>acervo y su exposición </a:t>
            </a:r>
            <a:endParaRPr lang="es-ES" sz="2800" dirty="0">
              <a:solidFill>
                <a:srgbClr val="FFC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43808" y="1412776"/>
            <a:ext cx="5842992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 smtClean="0">
                <a:solidFill>
                  <a:schemeClr val="bg1"/>
                </a:solidFill>
              </a:rPr>
              <a:t>Es posible distinguir una importante reserva discursiva en el acervo, que queda determinada por aspectos como:</a:t>
            </a:r>
          </a:p>
          <a:p>
            <a:pPr marL="0" indent="0">
              <a:buNone/>
            </a:pPr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La antigüedad del mismo.</a:t>
            </a:r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Las maneras de exponer las piezas</a:t>
            </a:r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El lugar dado a la narrativa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La singularidad de sus mejores piezas.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Las dinámicas de exposición y adquisición.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Las lecturas exteriores acerca del museo (críticos, historiadores, cronistas, periodistas).</a:t>
            </a:r>
          </a:p>
          <a:p>
            <a:pPr marL="0" indent="0"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elartedelahistoria.files.wordpress.com/2009/01/la-vista-de-jan-breughe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6" y="1916832"/>
            <a:ext cx="1961524" cy="115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6" y="5013176"/>
            <a:ext cx="1958673" cy="143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omo saborear un cuadro y otros estudios de historia del arte-victor i. stoichita-97884376261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1152128" cy="151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99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3203847" y="598150"/>
            <a:ext cx="532896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C000"/>
                </a:solidFill>
                <a:latin typeface="AvantGarde Md BT" pitchFamily="34" charset="0"/>
              </a:rPr>
              <a:t>B. TERMINOLOGÍA (de bienes involucrados)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Md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Md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Md BT" pitchFamily="34" charset="0"/>
              </a:rPr>
              <a:t>b) Obra Artística – Es 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aquel objeto entendido como bien cultural, pero que además de su valor documental y testimonial agrega el concepto de </a:t>
            </a:r>
            <a:r>
              <a:rPr lang="es-ES" altLang="es-ES" dirty="0" err="1" smtClean="0">
                <a:solidFill>
                  <a:srgbClr val="FFFFFF"/>
                </a:solidFill>
                <a:latin typeface="AvantGarde Bk BT" pitchFamily="34" charset="0"/>
              </a:rPr>
              <a:t>artisticidad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	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Md BT" pitchFamily="34" charset="0"/>
              </a:rPr>
              <a:t>Posee </a:t>
            </a: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valor estético</a:t>
            </a:r>
            <a:r>
              <a:rPr lang="es-ES" altLang="es-ES" b="1" dirty="0" smtClean="0">
                <a:solidFill>
                  <a:srgbClr val="FFFFFF"/>
                </a:solidFill>
                <a:latin typeface="AvantGarde Md BT" pitchFamily="34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Md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Md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Md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Md BT" pitchFamily="34" charset="0"/>
              </a:rPr>
              <a:t>c) Monumentos - 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Se trata de un tipo especial de objeto material, producido por el hombre, donde las sociedades reconocen en él un enlace o conexión entre pasado y futuro. </a:t>
            </a:r>
            <a:r>
              <a:rPr lang="es-ES" altLang="es-ES" dirty="0" err="1" smtClean="0">
                <a:solidFill>
                  <a:srgbClr val="FFFFFF"/>
                </a:solidFill>
                <a:latin typeface="AvantGarde Bk BT" pitchFamily="34" charset="0"/>
              </a:rPr>
              <a:t>J.Ballart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: “Los monumentos son consagraciones a la memoria”.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Posee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 </a:t>
            </a: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valor de trascendencia</a:t>
            </a:r>
          </a:p>
        </p:txBody>
      </p:sp>
      <p:sp>
        <p:nvSpPr>
          <p:cNvPr id="3" name="AutoShape 4" descr="data:image/jpeg;base64,/9j/4AAQSkZJRgABAQAAAQABAAD/4QAqRXhpZgAASUkqAAgAAAABADEBAgAHAAAAGgAAAAAAAABHb29nbGUAAP/bAIQAAwICDQgICA4ICggICAgICAgICAgKCQ4ICAgICAgICAgICAgICAgICAgICAgIDQgICAgKCgkICg0NCggNCAgKCAEDBAQGBQYKBgYKDw0KDQ8QDw8PDQ0NDQ8NDRANDQ8QDQ8NDw0NDQ0NDQ4NDQ0PDQ8ODQ8PDw0PDQ0NDQ4NDQ0N/8AAEQgAWgBaAwERAAIRAQMRAf/EAB0AAAAHAQEBAAAAAAAAAAAAAAABAgYHCAkEAwX/xAA7EAACAQIEBAMFBQUJAAAAAAABAgMEEQAFEiEGBxMxFCJBCBVRYZEJMlKB8BYjQnGhJCZDYoKUorHB/8QAHAEAAQUBAQEAAAAAAAAAAAAAAQACBAUGAwcI/8QANREAAQMBBQUHAwMFAQAAAAAAAQACEQMEEiExQQVRYXGRBiIygcHR8BOhsSMzQ5LC0uHxFf/aAAwDAQACEQMRAD8Ao308emQsqi6eAgi6eEkh08JCUBHgwlKUI8KEpRiPDoSlKEWDCUpYiwoQlKEWDCSWI8ODUZR6MOuoSiMeOUIyk9PChCUXSwoQlH0sCEJQ6WDCEo+ngwlKV08GEJSxHh4CMpYiwYRlKEWCAlKWkOHQlKV0cOhKUgw45QjKT0cKE2UOjgXUJQEOBdQR9HBhCUfRwUJShFgwlKUYsMeS1pIT2AOcAV6JDjoE2V6CLDwEpXosOHQkh0sOhJGYMcoRSehgwmSh4fChKUOhgQmyh0cKEpQ6ODCEpXRwDhmlKnflHyUp3enlr6uBIxH1Hpw0bO02smNGBBRY1j0dRHDMXDAHSfLh7bt1jhUosyyDgTiIxI1BmYO6CtJZtmlpZUfzLeM4DlGfFceeckYPGEQVaGiZZHDEgTQvZgkbDSVdA4HmQX6YsQpKsWntGWWfutvVRA3AjUzOBj745YJ//lB1XEwwzzB0GWXp1UXZ3w41PIySFGKsV1RsGja38SMPvL8DYXxsrJa6VqZfpGRrvHA8VQ1qD6JuvH++S41gxPXCUfQwYRXp4fDYQlJ8PhQhKHh8KE0lAU+FC5lyPw2DdQvIeGwoQvLxrYrI38rbfPa/5Xv+WK/aDnMs9QtGN0gRjnh6qZYwHVmB2UjNai8g+Xqy5BlytSwpKKKBWqBR5a8mpCyN5ql5OpIOmVczRXJa4sfu+J1B3ivQhiFJUvAMV9qCi9RvQ0Hf/cj6b4aElnR7X3DIgz6q0xJAJY6aXpRpGir+5SLaOJ5I0uYr2Rjcm53Zses9myDYhAyc4c8j+CB5LHbVwr+Q9fZQ2tNjUwqeUPC4ddSldXg8CE0uReCwoTLyHgsCEyUr3edLEKzBEZ30qzEIouzWUE2A72GIle00bOJqvDeZxPIZldqVGpVMU2k8vdcnEMbUzRXjaSORdXWiDNEN7bSorROQQQQrkqdm0nbGePaGiXwxpLdTkfIbud1Wo2VUu94gO3ZjzPtKOOVS2kMuv8Nxc7A7WJDWBFypIB2JBBGLyy26haR+k4TuOB6eyrK9lq0PGMN+Y6rpFNbuAQO4PYj1B+R7YmvZeaRvBUdjocDxWuHKiPpUJiVhaHVFEw2KoS5iJNt5AjJqawu1zYXsPAziZXqICob9mHVPT5xmCOaorXZeat1qKsS/v46mNdThYY1ebTKxNQd2VgALEk2NrpfTJYYkGMMuqi0XhwkTBE4pye31kenOYXtYTUMf8rxzTg/8WXG97KOvWeozc6eoA/tWa222KrHb2x0J/wAlW1aTG5urOyh4TDoQvL6HgMMI3JEr3jyIlbjpbmwDzQI1/jollSRl7+dEdRYgkGwOZ2jtyjYn/TcHF+4CB1PpKtbJs2paRfBAb80/4pT5ZcioqrS1VmWUUiHcrLV07SAG23h4p1ZiN95KikYbXibfGEtfaa1Vu7T7g4Z/1H0haWhsajTxd3jxy6e6stwTygynS0VFLRZtVtFI7vPPBJDTogANSaOArAWiLoEYwtMzaQahAHlXMms5zrziSd5kk+ZxVx9MNbdGA+3RVD5k+0Wkq5bHNBPLSU+VUdJVVGqJFWQ09PL/AGeJoJmqIogoT99JDrm1FGRQkj2rGvbIBGZUYsDgCRhCa/Mqkgrc0mXVTwwRJHDHLJaNQaaNFeymQganD6QGGrY6VZiD0bDWAuz4LiQS4gL48PBMq1ckKSwtGpZVaSeIoABcaapjFG2odi5Qdtl3GLezbdr2cA3r7dzs+uf55KvrbLpVjldO8ZdMlfnhTn3FGtqlY4buqsRLFLFqZYwPPE4cqCADMYhDfYOQAcY8QcloMk2uSfIvKsnzR66hrZTUT07wyQyS0vhminkBZlSOCKQuHgVg5mfYm4NwROtNrNcyQBlgMMhGUnNR6NAUxEk558TKbvtsZzFWyUDwOkpiSdJShBsHMJS5BO11bf4n1uMa/slaGtqVaTiAXXYnUi9IG/AyqDbtJxYyoNJnhMeyrSuX49PAWOlGcuw+EpTZ/a/WHtZQQBHa9yTq3udhtY3OwsPjt5Ke1NSqypMMOAaBic3SZ3gR0wGK2Tdjsa5uM5k/bCPn2V6/ZSpW9xLKsUMqSCoZiAi1DyQvJE4DTRVJsRGmgJIgWQubeYWye0bUbXW+pJOAGIA03DiTvJ1Kv7JQbQp3YAxOUnXjwhT3kfCckcca9KnsiqvnmSSTygDzSy5WZJH+Lu5LHcm5xXnLBSZxS8tyVfFSSSQwdSKCNIZQkBkjDmo6ypKlNDIgZdGpQbMLd7GzgSMECAcVipTZetSlSrsoU1VHEV38wklmit28psNrd9O9rDGpjWN+iqmnG7Oo1U284Msmjz6ujRFM4mkRRElhoeC+tVs3+C5YkXI3sdhaJTumk0nJdHyHkK6Xsw0719Fpraem8bQkU8juIVeWMEmBmVaCQXAUpqLXOm9gHGKeuLru6cFNpmRjmntzc5a+IREq6ejekaqoAdCQ9eLVPpklEi00LrsyqkkLRSIdVy4ay8qbjmujoKkdeW1OvemoLn40VNfb42QD+mGpEKD/AGueXUKZbG8MFJE8dXF54KaKN9LxzIQXjAYrdl8vYmx9BbZ9laly2wdWkfg+ioNtsmzSNHA/keqqGMvAG9v1+u2PXRUbOawd125F7v8A8rfQf+kH6jD7/ApsKsdTKAq3U6bnfUNbWFlFxYgSeVyO4fa1jcfODQST7YfBkvUJWsnsr5cYuGckBUrrhppGU99NTWiQg/Eskgufn6dgw5lTW5BT80+5+AVj9FJw1FMPiUVASdqaajgQMVd6wlURujD0mB6bhgWdgVZ499IBJc2cBikVBnIbhKP3RlzL+zidSkhc+JFKai7KGLSlqW/VZizksWa7G5Y7ntWvXzic01ju6IX3JOW+viPKqqeWgqerDWwFqYKy9WCDWgYoqKZBFKwBbVaNTcHUpAD3CmWzhIQuguBhWF4XyFYmlaMBWmZ9YHYsksiq1uw8oA/LHAkrpC4uZyf2WZm20R9W9jYdFeoDf5Mg/V8FphNhNLM6KvSVg9XlndygkkKOVJOglDTNYWHZWbe41t3wGgxgnEhM3nzl9QuQ1zVslK5Q08yPTMxXprNEXLF4412BYiwYW3v6C12fXNCs14zxHUEKJaqYq0y0/IMqpOVgNYj1sb7k+b7qjvpvfsbD6jHpFi2k10NOZMnfJybw0zj7rH2myxJGQGHqfkr7MWXXAvbsP16/9n+Zxp213EDAfPNUBpidfnkqMwytGtQJNCyyWZCSLKtmPU8ukKg8x1g6WNzay6h4PAMFuQXo5W23LDLxFluTxBg+iCkhZvXVT0hkI29VlhAI77YinMqyC+3y45gDMBX2jeHwVfVZe2sqRIYAhEqMpI0ukikofMjalI2BKeIhAGVXP7QrP0l4LzZoWV45a6hiDL2JirKMOPnZ4mH5Yk0B+oPmiZU8JWNHTHwH0xcKCtSPs9qXRkfDrKAvU4nzVHO2+vKahLn8oUH5D4Yqq5lzhwH5CnNENafmZ9ld7mFxwcromm6RnVKqGJ1UgER1FckUji/3nSOVmSMAmSUJGLa9QiNF4wuhMCV384MsL5dWhb6vCTgW76uk6rbb8RHpjmw4wiVnl9qBk6NntFK0cUgnyeNQXUE3hq6xzYlW2tNHt8u2LOyeDzUWqYKsnwYhrOX0SxEK37PTQR2AsklPTSQp5TYWR4htt29MMDiyrIzlOi8wjgqTcC8ZE00DukwvGGaYxtoLt5gxZVA0NcMwtfew032lNtbqdS9mQScY+akeyhGz32xp57kwMx5i1jSSFHqVQuxRQ+wUsSoA9ABYYku2jaHGRWInSckwWKkBFwdFGy5EZa9Vo5Y5IXqqemEx1K0jTFY1DRtrdUukieVLBBZr7ARRdjELucTgtUeW/NqAy5RSzSNDJl1GuYVDnSerVSh4Hp7Iblo5ppAy9MMGT0BbESpRwLhkTClteMinpW5skmV1UrSLTmqq5cwUKwXWgXowMpFieoYoiTuW1W9duN0hwG7BP0lVw9tXOYI+AYI4HFpswo2X8TxtNUSmRVsGK/urbrcEWPa5kUGn6xJ0XOp4AsrScWihrU32G8zSLhbIGkZFWLiiZnLfwieOppkP+pn0/oYqqo77uXoFYDwM+auWgFJaRGFlkjZjsbFT91uxBBAb+oxXE4roEeeKWUAgaXUKysL3DPZh3AsRcWI+uCzgiqOe3tysqMz9wSUNLU1bJl1Qs3h4nfp61pGj6vTBK69UliRvpa33TifZntYDeOqj1WFxwU6+xtwnJDw1S01dFLBUR+LjaGoQrJ05J5XF433KaZdIPqoBPrjnVdLpanMECCq45dwrF7remhChYaeSjbXbSs0QMLoC4AYox1KdQtdbdhiG8m/JUgAFl0KCX5YgEjpsbbX60O9tr3Asb4k3o1XEM+Soa9nyAHOKS4BHjINiB+JsWjslAbmpM4KnLCpLElhQzyBiSWEkia3cE7h3cl2buzEkkknHfQc0Ap+4+lI4alAJASGBEAOyIXoiVUD7qksx0iwux+JxEZ+71Us/tpq/aELbhrKwNguZxqAOwHu7VYD0Gpmaw/iYnuTjlZvG75qjX8IWc+LJQleflrVsvBmU6WZQcxqmIBIF1q20nY919D6Yhfynl6KZ/GPmpWjfsl1bPksGtmYiWVQWJJCgIQouTYAkm3bfFTW8ZUkeEJ0c14B02aw1ql1aw1AqpKkN3Fibix2OBTzTjkvXgAaqVSdyrMFJ7qAAoAJ3ACkqAOwJHrhz/EeZTU4TIbdz64cAE1Z1p5+HM21+b+8eYjzb7e95Nt77bDb5YmEd/p+FHbrzQyKjUQQgKoAijAAAsAEFgBbDihC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8"/>
          <a:stretch/>
        </p:blipFill>
        <p:spPr bwMode="auto">
          <a:xfrm>
            <a:off x="460376" y="3328764"/>
            <a:ext cx="2486886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3302" r="2854" b="3191"/>
          <a:stretch/>
        </p:blipFill>
        <p:spPr bwMode="auto">
          <a:xfrm>
            <a:off x="460375" y="1036518"/>
            <a:ext cx="2533680" cy="212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803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3563888" y="254090"/>
            <a:ext cx="4968925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	</a:t>
            </a: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</a:rPr>
              <a:t>¿</a:t>
            </a: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vantGarde Bk BT" pitchFamily="34" charset="0"/>
              </a:rPr>
              <a:t>POR QUÉ A LO LARGO DE LA HISTORIA LOS MONUMENTOS ADQUIEREN VALOR E IMPORTANCIA ?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 Bk BT" pitchFamily="34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 Bk BT" pitchFamily="34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 Bk BT" pitchFamily="34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Porque permiten a las distintas comunidades o pueblos hacer proyecciones de sí mismos en el pasado.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 Bk BT" pitchFamily="34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 Bk BT" pitchFamily="34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b) Porque aportan identidad colectiva e individual.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 Bk BT" pitchFamily="34" charset="0"/>
            </a:endParaRP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	Dice </a:t>
            </a:r>
            <a:r>
              <a:rPr kumimoji="0" lang="es-ES" altLang="es-E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Hanna</a:t>
            </a: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 </a:t>
            </a:r>
            <a:r>
              <a:rPr kumimoji="0" lang="es-ES" altLang="es-E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Arendt</a:t>
            </a: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: “</a:t>
            </a:r>
            <a:r>
              <a:rPr kumimoji="0" lang="es-ES" altLang="es-E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los hombres a pesar de su cambiante naturaleza, pueden recuperar su unicidad, es decir su identidad, al relacionarla con un mismo objeto y con una misma idea. Dicho con otras palabras, contra la subjetividad de los hombres se levanta la objetividad de las cosas</a:t>
            </a: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.”</a:t>
            </a: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 Bk B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4428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1880" y="605295"/>
            <a:ext cx="5040933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>
              <a:solidFill>
                <a:srgbClr val="FFC000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C000"/>
                </a:solidFill>
                <a:latin typeface="AvantGarde Bk BT" pitchFamily="34" charset="0"/>
              </a:rPr>
              <a:t>EL MONUMENTO  (UNESCO)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Según la convención sobre Protección del Patrimonio Mundial de 1972, los monumentos conforman un tipo de bien cultural junto a los llamados “conjuntos” y “lugares”.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El monumento adquiere aquí un sentido más objetual que los otros dos, entendidos como bienes agrupados.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Definición: “</a:t>
            </a:r>
            <a:r>
              <a:rPr lang="es-ES" altLang="es-ES" i="1" dirty="0" smtClean="0">
                <a:solidFill>
                  <a:srgbClr val="FFFFFF"/>
                </a:solidFill>
                <a:latin typeface="AvantGarde Bk BT" pitchFamily="34" charset="0"/>
              </a:rPr>
              <a:t>Son obras arquitectónicas, de esculturas o pinturas monumentales, elementos o estructuras de carácter arqueológico, inscripciones, cavernas y grupos de elementos que tengan un valor universal desde el punto de vista de la historia, del arte o de la ciencia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4089630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44008" y="267027"/>
            <a:ext cx="3888805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C000"/>
                </a:solidFill>
                <a:latin typeface="AvantGarde Bk BT" pitchFamily="34" charset="0"/>
              </a:rPr>
              <a:t>CONJUNTOS Y LUGARES (UNESCO)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C000"/>
              </a:solidFill>
              <a:latin typeface="AvantGarde Bk BT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C000"/>
              </a:solidFill>
              <a:latin typeface="AvantGarde Bk BT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C000"/>
              </a:solidFill>
              <a:latin typeface="AvantGarde Bk BT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d) Conjuntos –	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grupos de construcciones, aisladas o reunidas, cuya arquitectura, unidad e integración en el paisaje les dé un valor universal excepcional desde el punto de vista de la historia, del arte o de la ciencia.</a:t>
            </a:r>
            <a:endParaRPr lang="es-ES" altLang="es-ES" b="1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e) Lugares 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– 	obras del hombre y obras conjuntas del hombre y de la naturaleza, así como las zonas, incluidos los lugares arqueológicos, que tengan un valor universal excepcional desde el punto de vista histórico, estético, etnológico o antropológico</a:t>
            </a:r>
          </a:p>
        </p:txBody>
      </p:sp>
    </p:spTree>
    <p:extLst>
      <p:ext uri="{BB962C8B-B14F-4D97-AF65-F5344CB8AC3E}">
        <p14:creationId xmlns:p14="http://schemas.microsoft.com/office/powerpoint/2010/main" val="2319054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260648" y="188640"/>
            <a:ext cx="7772400" cy="1143000"/>
          </a:xfrm>
        </p:spPr>
        <p:txBody>
          <a:bodyPr/>
          <a:lstStyle/>
          <a:p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patrimonio en el (del) territorio</a:t>
            </a:r>
            <a:endParaRPr lang="es-E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27239" r="6387" b="39492"/>
          <a:stretch/>
        </p:blipFill>
        <p:spPr bwMode="auto">
          <a:xfrm>
            <a:off x="539553" y="1268760"/>
            <a:ext cx="4242591" cy="169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8285" r="6856" b="10190"/>
          <a:stretch/>
        </p:blipFill>
        <p:spPr bwMode="auto">
          <a:xfrm>
            <a:off x="1253752" y="3072011"/>
            <a:ext cx="3528392" cy="349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888432" cy="480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220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8881" r="5848" b="12559"/>
          <a:stretch/>
        </p:blipFill>
        <p:spPr bwMode="auto">
          <a:xfrm>
            <a:off x="645029" y="1412776"/>
            <a:ext cx="5439139" cy="510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8101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611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6" t="8842" r="5947" b="12681"/>
          <a:stretch/>
        </p:blipFill>
        <p:spPr bwMode="auto">
          <a:xfrm>
            <a:off x="4716016" y="1548421"/>
            <a:ext cx="4084050" cy="382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8101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1520" y="2203275"/>
            <a:ext cx="3960440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s-ES_tradnl" altLang="es-ES" sz="2000" kern="0" dirty="0">
                <a:solidFill>
                  <a:srgbClr val="DDDDDD"/>
                </a:solidFill>
                <a:latin typeface="Arial" charset="0"/>
              </a:rPr>
              <a:t>“Escenario territorial, que incluye aguas costeras e interiores, tal y como es percibida por la población, y cuyo aspecto resulta  de la  acción de factores naturales, humanos y de las interrelaciones entre éstos</a:t>
            </a:r>
            <a:r>
              <a:rPr lang="es-ES_tradnl" altLang="es-ES" sz="2000" kern="0" dirty="0" smtClean="0">
                <a:solidFill>
                  <a:srgbClr val="DDDDDD"/>
                </a:solidFill>
                <a:latin typeface="Arial" charset="0"/>
              </a:rPr>
              <a:t>”.</a:t>
            </a:r>
            <a:endParaRPr lang="es-ES_tradnl" altLang="es-ES" sz="2000" kern="0" dirty="0">
              <a:solidFill>
                <a:srgbClr val="DDDDDD"/>
              </a:solidFill>
              <a:latin typeface="Arial" charset="0"/>
            </a:endParaRPr>
          </a:p>
          <a:p>
            <a:pPr marL="342900" lvl="0" indent="-342900" algn="r" fontAlgn="base">
              <a:spcBef>
                <a:spcPct val="20000"/>
              </a:spcBef>
              <a:spcAft>
                <a:spcPct val="0"/>
              </a:spcAft>
            </a:pPr>
            <a:r>
              <a:rPr lang="es-ES_tradnl" altLang="es-ES" sz="1600" kern="0" dirty="0">
                <a:solidFill>
                  <a:srgbClr val="DDDDDD"/>
                </a:solidFill>
                <a:latin typeface="Arial" charset="0"/>
              </a:rPr>
              <a:t>	Convención  Europea </a:t>
            </a:r>
          </a:p>
          <a:p>
            <a:pPr marL="342900" lvl="0" indent="-342900" algn="r" fontAlgn="base">
              <a:spcBef>
                <a:spcPct val="20000"/>
              </a:spcBef>
              <a:spcAft>
                <a:spcPct val="0"/>
              </a:spcAft>
            </a:pPr>
            <a:r>
              <a:rPr lang="es-ES_tradnl" altLang="es-ES" sz="1600" kern="0" dirty="0">
                <a:solidFill>
                  <a:srgbClr val="DDDDDD"/>
                </a:solidFill>
                <a:latin typeface="Arial" charset="0"/>
              </a:rPr>
              <a:t>	del Paisaje, 2000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3528" y="1690935"/>
            <a:ext cx="3309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 DE PAISAJE CULTURAL: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02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132856"/>
            <a:ext cx="7772400" cy="1143000"/>
          </a:xfrm>
        </p:spPr>
        <p:txBody>
          <a:bodyPr/>
          <a:lstStyle/>
          <a:p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OPERATIVAS EN EL TERRITORIO PATRIMONIAL</a:t>
            </a:r>
            <a:b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</a:t>
            </a:r>
            <a:b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INVENTARIOS</a:t>
            </a:r>
            <a:b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CATÁLOGOS</a:t>
            </a:r>
            <a:endParaRPr lang="es-E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50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987675" y="969199"/>
            <a:ext cx="561657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C000"/>
                </a:solidFill>
                <a:latin typeface="AvantGarde Bk BT" pitchFamily="34" charset="0"/>
              </a:rPr>
              <a:t>medios operativos para preservar el patrimonio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>
                <a:solidFill>
                  <a:srgbClr val="FFFFFF"/>
                </a:solidFill>
                <a:latin typeface="AvantGarde Bk BT" pitchFamily="34" charset="0"/>
              </a:rPr>
              <a:t>a</a:t>
            </a: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) Registro -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	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Es la base más elemental de organización de la información. Es previa al inventario, consistiendo en una identificación del bien y su numeración dentro de un listado. Sirve para el control de entrada y salida de los objetos respecto de un lugar: un museo, un sitio arqueológico, un archivo o de documentos.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Actualmente, también se usa el término registro para identificar objetos que están cargados de </a:t>
            </a:r>
            <a:r>
              <a:rPr lang="es-ES" altLang="es-ES" dirty="0" err="1" smtClean="0">
                <a:solidFill>
                  <a:srgbClr val="FFFFFF"/>
                </a:solidFill>
                <a:latin typeface="AvantGarde Bk BT" pitchFamily="34" charset="0"/>
              </a:rPr>
              <a:t>informacion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 </a:t>
            </a:r>
            <a:r>
              <a:rPr lang="es-ES" altLang="es-ES" dirty="0" err="1" smtClean="0">
                <a:solidFill>
                  <a:srgbClr val="FFFFFF"/>
                </a:solidFill>
                <a:latin typeface="AvantGarde Bk BT" pitchFamily="34" charset="0"/>
              </a:rPr>
              <a:t>arqueologica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, </a:t>
            </a:r>
            <a:r>
              <a:rPr lang="es-ES" altLang="es-ES" dirty="0" err="1" smtClean="0">
                <a:solidFill>
                  <a:srgbClr val="FFFFFF"/>
                </a:solidFill>
                <a:latin typeface="AvantGarde Bk BT" pitchFamily="34" charset="0"/>
              </a:rPr>
              <a:t>artistica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: un muro antiguo, una superficie cargada de huellas del pasado, etc.</a:t>
            </a:r>
          </a:p>
        </p:txBody>
      </p:sp>
    </p:spTree>
    <p:extLst>
      <p:ext uri="{BB962C8B-B14F-4D97-AF65-F5344CB8AC3E}">
        <p14:creationId xmlns:p14="http://schemas.microsoft.com/office/powerpoint/2010/main" val="7678490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491880" y="1997839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>
              <a:solidFill>
                <a:srgbClr val="FFFFFF"/>
              </a:solidFill>
              <a:latin typeface="AvantGarde Bk BT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>
              <a:solidFill>
                <a:srgbClr val="FFFFFF"/>
              </a:solidFill>
              <a:latin typeface="AvantGarde Bk BT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b) </a:t>
            </a:r>
            <a:r>
              <a:rPr lang="es-ES" altLang="es-ES" b="1" dirty="0">
                <a:solidFill>
                  <a:srgbClr val="FFFFFF"/>
                </a:solidFill>
                <a:latin typeface="AvantGarde Bk BT" pitchFamily="34" charset="0"/>
              </a:rPr>
              <a:t>Inventario -</a:t>
            </a: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</a:t>
            </a: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Constituye </a:t>
            </a: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la primera operación organizada de documentación para la conservación. Tiene por objeto identificar los bienes considerados, describirlos y ubicarlos como forma básica de conocimiento de los mismos, independientemente de su condición artística.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419872" y="1198493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>
                <a:solidFill>
                  <a:srgbClr val="FFC000"/>
                </a:solidFill>
                <a:latin typeface="AvantGarde Bk BT" pitchFamily="34" charset="0"/>
              </a:rPr>
              <a:t>medios operativos para preservar el patrimonio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>
              <a:solidFill>
                <a:srgbClr val="FFFFFF"/>
              </a:solidFill>
              <a:latin typeface="AvantGarde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57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habanaelegante.com/Fall_Winter_2009/Wunderkam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29" y="1988840"/>
            <a:ext cx="1962332" cy="142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1 CuadroTexto"/>
          <p:cNvSpPr txBox="1">
            <a:spLocks noChangeArrowheads="1"/>
          </p:cNvSpPr>
          <p:nvPr/>
        </p:nvSpPr>
        <p:spPr bwMode="auto">
          <a:xfrm>
            <a:off x="6049064" y="2766037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Cámara </a:t>
            </a:r>
            <a:r>
              <a:rPr lang="es-ES" altLang="es-E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de Maravillas </a:t>
            </a:r>
            <a:endParaRPr lang="es-ES" altLang="es-ES" sz="18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Medieval</a:t>
            </a:r>
            <a:endParaRPr lang="es-ES" altLang="es-ES" sz="1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51520" y="364594"/>
            <a:ext cx="3437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2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Exposición de acervos: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2400" dirty="0">
                <a:solidFill>
                  <a:srgbClr val="FFC000"/>
                </a:solidFill>
                <a:latin typeface="Arial" charset="0"/>
                <a:cs typeface="Arial" charset="0"/>
              </a:rPr>
              <a:t>s</a:t>
            </a:r>
            <a:r>
              <a:rPr lang="es-ES" altLang="es-ES" sz="240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us antecedentes</a:t>
            </a:r>
            <a:endParaRPr lang="es-ES" altLang="es-ES" sz="2400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41" y="4985712"/>
            <a:ext cx="1890324" cy="141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066052" y="608315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Coleccionismo barroco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29" y="3543476"/>
            <a:ext cx="1905039" cy="135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012160" y="464384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Studiolos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renacentista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29" y="542669"/>
            <a:ext cx="1962332" cy="13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940152" y="1340768"/>
            <a:ext cx="2185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Tesoros de templos</a:t>
            </a:r>
          </a:p>
          <a:p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antiguos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31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139952" y="117003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El concepto de inventario es extremadamente útil en la gestión patrimonial ya que nos acerca rápidamente a una información precisa y operativa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:</a:t>
            </a: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- dimensiones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- materiales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- características generales 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(formales, estructurales)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- técnicas utilizadas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- identificación del autor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- recaudos gráficos 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	(dibujos, fotografía, planos)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139952" y="692696"/>
            <a:ext cx="1792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Inventario</a:t>
            </a: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96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22104" y="1412776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>
                <a:solidFill>
                  <a:srgbClr val="FFC000"/>
                </a:solidFill>
                <a:latin typeface="AvantGarde Bk BT" pitchFamily="34" charset="0"/>
              </a:rPr>
              <a:t>medios operativos para preservar el patrimonio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09041" y="26369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c) </a:t>
            </a:r>
            <a:r>
              <a:rPr lang="es-ES" altLang="es-ES" b="1" dirty="0">
                <a:solidFill>
                  <a:srgbClr val="FFFFFF"/>
                </a:solidFill>
                <a:latin typeface="AvantGarde Bk BT" pitchFamily="34" charset="0"/>
              </a:rPr>
              <a:t>Catálogo </a:t>
            </a: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–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b="1" dirty="0">
              <a:solidFill>
                <a:srgbClr val="FFFFFF"/>
              </a:solidFill>
              <a:latin typeface="AvantGarde Bk BT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Agrega </a:t>
            </a:r>
            <a:r>
              <a:rPr lang="es-ES" altLang="es-ES" dirty="0">
                <a:solidFill>
                  <a:srgbClr val="FFFFFF"/>
                </a:solidFill>
                <a:latin typeface="AvantGarde Bk BT" pitchFamily="34" charset="0"/>
              </a:rPr>
              <a:t>al inventario una valoración artística o cultural del objeto. Exige una labor de investigación en 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profundidad y de una componente crítica.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FFFFFF"/>
              </a:solidFill>
              <a:latin typeface="AvantGarde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25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916238" y="804892"/>
            <a:ext cx="561657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 smtClean="0">
                <a:solidFill>
                  <a:srgbClr val="FFFFFF"/>
                </a:solidFill>
                <a:latin typeface="AvantGarde Bk BT" pitchFamily="34" charset="0"/>
              </a:rPr>
              <a:t>c) Catálogo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El concepto de catálogo admite una variedad tipológica: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	- Catálogos monográficos (sobre un bien o 	tipos análogos de bienes).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	- Catálogos sistemáticos (organización y 	clasificación de bienes según un orden o 	criterio: técnicas, autores, </a:t>
            </a:r>
            <a:r>
              <a:rPr lang="es-ES" altLang="es-ES" dirty="0" err="1" smtClean="0">
                <a:solidFill>
                  <a:srgbClr val="FFFFFF"/>
                </a:solidFill>
                <a:latin typeface="AvantGarde Bk BT" pitchFamily="34" charset="0"/>
              </a:rPr>
              <a:t>etc</a:t>
            </a: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).</a:t>
            </a: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FFFFFF"/>
              </a:solidFill>
              <a:latin typeface="AvantGarde Bk BT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FFFFFF"/>
                </a:solidFill>
                <a:latin typeface="AvantGarde Bk BT" pitchFamily="34" charset="0"/>
              </a:rPr>
              <a:t>	- Catálogo razonado (incorpora a las 	tareas de clasificación y descripción del 	objeto, una importante valoración crítica 	del mismo).</a:t>
            </a:r>
          </a:p>
        </p:txBody>
      </p:sp>
    </p:spTree>
    <p:extLst>
      <p:ext uri="{BB962C8B-B14F-4D97-AF65-F5344CB8AC3E}">
        <p14:creationId xmlns:p14="http://schemas.microsoft.com/office/powerpoint/2010/main" val="1290090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FFC000"/>
                </a:solidFill>
              </a:rPr>
              <a:t>INVENTARIO PATRIMONIAL URBANO</a:t>
            </a:r>
            <a:br>
              <a:rPr lang="es-ES" sz="2800" dirty="0" smtClean="0">
                <a:solidFill>
                  <a:srgbClr val="FFC000"/>
                </a:solidFill>
              </a:rPr>
            </a:br>
            <a:r>
              <a:rPr lang="es-ES" sz="2800" dirty="0">
                <a:solidFill>
                  <a:srgbClr val="FFC000"/>
                </a:solidFill>
              </a:rPr>
              <a:t>(</a:t>
            </a:r>
            <a:r>
              <a:rPr lang="es-ES" sz="2800" dirty="0" smtClean="0">
                <a:solidFill>
                  <a:srgbClr val="FFC000"/>
                </a:solidFill>
              </a:rPr>
              <a:t>Ciudad </a:t>
            </a:r>
            <a:r>
              <a:rPr lang="es-ES" sz="2800" dirty="0">
                <a:solidFill>
                  <a:srgbClr val="FFC000"/>
                </a:solidFill>
              </a:rPr>
              <a:t>V</a:t>
            </a:r>
            <a:r>
              <a:rPr lang="es-ES" sz="2800" dirty="0" smtClean="0">
                <a:solidFill>
                  <a:srgbClr val="FFC000"/>
                </a:solidFill>
              </a:rPr>
              <a:t>ieja de Montevideo)</a:t>
            </a:r>
            <a:endParaRPr lang="es-ES" sz="2800" dirty="0">
              <a:solidFill>
                <a:srgbClr val="FFC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34" y="2315591"/>
            <a:ext cx="342582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Willy\Documents\Willy\Clases\Arquitectura Nacional y Universal\arq nacional\Arquitectura Nacional\Siglo XIX grabado de DHastr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90" y="2315590"/>
            <a:ext cx="3369494" cy="23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92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7338" y="274638"/>
            <a:ext cx="6987374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prstClr val="white"/>
                </a:solidFill>
              </a:rPr>
              <a:t>INVENTARIO </a:t>
            </a:r>
            <a:r>
              <a:rPr lang="es-ES" sz="2800" dirty="0">
                <a:solidFill>
                  <a:prstClr val="white"/>
                </a:solidFill>
              </a:rPr>
              <a:t>PATRIMONIAL URBANO</a:t>
            </a:r>
            <a:br>
              <a:rPr lang="es-ES" sz="2800" dirty="0">
                <a:solidFill>
                  <a:prstClr val="white"/>
                </a:solidFill>
              </a:rPr>
            </a:br>
            <a:r>
              <a:rPr lang="es-ES" sz="2800" dirty="0">
                <a:solidFill>
                  <a:prstClr val="white"/>
                </a:solidFill>
              </a:rPr>
              <a:t>El caso de la ciudad vieja de Montevideo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27984" y="1772816"/>
            <a:ext cx="3960440" cy="4824536"/>
          </a:xfrm>
        </p:spPr>
        <p:txBody>
          <a:bodyPr>
            <a:normAutofit fontScale="92500" lnSpcReduction="10000"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Es un documento operativo, que exige una revisión periódica.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Permite un trabajo en diferentes  escalas: territorial, urbana, catastral, arquitectónica.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Sirve como documento de fiscalización y de evaluación de nuevas propuestas o intervenciones (edilicias, de espacios públicos, de segmentos urbanos). 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También es un instrumento importante para la investigación.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endParaRPr lang="es-ES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3"/>
            <a:ext cx="3616416" cy="453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040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illy\AppData\Local\Temp\Rar$DI41.148\5-PADRON4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6" y="44624"/>
            <a:ext cx="2852528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359"/>
            <a:ext cx="2808312" cy="679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813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illy\AppData\Local\Temp\Rar$DI81.360\11_MAPAS DE DISTRIBUCI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22" y="0"/>
            <a:ext cx="5032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996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lly\AppData\Local\Temp\Rar$DI25.966\3-Referenc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83456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355976" y="692696"/>
            <a:ext cx="426931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prstClr val="white"/>
                </a:solidFill>
              </a:rPr>
              <a:t>Términos de referencia y </a:t>
            </a:r>
          </a:p>
          <a:p>
            <a:r>
              <a:rPr lang="es-ES" dirty="0" smtClean="0">
                <a:solidFill>
                  <a:prstClr val="white"/>
                </a:solidFill>
              </a:rPr>
              <a:t> conceptualización básica:</a:t>
            </a:r>
          </a:p>
          <a:p>
            <a:endParaRPr lang="es-ES" dirty="0">
              <a:solidFill>
                <a:prstClr val="white"/>
              </a:solidFill>
            </a:endParaRPr>
          </a:p>
          <a:p>
            <a:endParaRPr lang="es-ES" dirty="0" smtClean="0">
              <a:solidFill>
                <a:prstClr val="white"/>
              </a:solidFill>
            </a:endParaRPr>
          </a:p>
          <a:p>
            <a:pPr marL="342900" indent="-342900">
              <a:buFontTx/>
              <a:buAutoNum type="alphaLcParenR"/>
            </a:pPr>
            <a:r>
              <a:rPr lang="es-ES" b="1" dirty="0" smtClean="0">
                <a:solidFill>
                  <a:prstClr val="white"/>
                </a:solidFill>
              </a:rPr>
              <a:t>Grados de protección</a:t>
            </a:r>
            <a:r>
              <a:rPr lang="es-ES" dirty="0" smtClean="0">
                <a:solidFill>
                  <a:prstClr val="white"/>
                </a:solidFill>
              </a:rPr>
              <a:t>. Especificaciones</a:t>
            </a:r>
          </a:p>
          <a:p>
            <a:r>
              <a:rPr lang="es-ES" dirty="0" smtClean="0">
                <a:solidFill>
                  <a:prstClr val="white"/>
                </a:solidFill>
              </a:rPr>
              <a:t> sobre cada uno de los números asignados</a:t>
            </a:r>
          </a:p>
          <a:p>
            <a:r>
              <a:rPr lang="es-ES" dirty="0" smtClean="0">
                <a:solidFill>
                  <a:prstClr val="white"/>
                </a:solidFill>
              </a:rPr>
              <a:t>( del o al 4) en relación al nivel de</a:t>
            </a:r>
          </a:p>
          <a:p>
            <a:r>
              <a:rPr lang="es-ES" dirty="0" smtClean="0">
                <a:solidFill>
                  <a:prstClr val="white"/>
                </a:solidFill>
              </a:rPr>
              <a:t> intervención posible. </a:t>
            </a:r>
          </a:p>
          <a:p>
            <a:endParaRPr lang="es-ES" dirty="0">
              <a:solidFill>
                <a:prstClr val="white"/>
              </a:solidFill>
            </a:endParaRPr>
          </a:p>
          <a:p>
            <a:r>
              <a:rPr lang="es-ES" b="1" dirty="0" smtClean="0">
                <a:solidFill>
                  <a:prstClr val="white"/>
                </a:solidFill>
              </a:rPr>
              <a:t>b)  Información que se incluye por padrón</a:t>
            </a:r>
            <a:r>
              <a:rPr lang="es-ES" dirty="0" smtClean="0">
                <a:solidFill>
                  <a:prstClr val="white"/>
                </a:solidFill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ES" dirty="0" smtClean="0">
                <a:solidFill>
                  <a:prstClr val="white"/>
                </a:solidFill>
              </a:rPr>
              <a:t>de normativa (retiros, FOS, FOT, </a:t>
            </a:r>
            <a:r>
              <a:rPr lang="es-ES" dirty="0" err="1" smtClean="0">
                <a:solidFill>
                  <a:prstClr val="white"/>
                </a:solidFill>
              </a:rPr>
              <a:t>etc</a:t>
            </a:r>
            <a:r>
              <a:rPr lang="es-ES" dirty="0" smtClean="0">
                <a:solidFill>
                  <a:prstClr val="white"/>
                </a:solidFill>
              </a:rPr>
              <a:t>)</a:t>
            </a:r>
          </a:p>
          <a:p>
            <a:pPr marL="342900" indent="-342900">
              <a:buFontTx/>
              <a:buAutoNum type="arabicPeriod"/>
            </a:pPr>
            <a:r>
              <a:rPr lang="es-ES" dirty="0">
                <a:solidFill>
                  <a:prstClr val="white"/>
                </a:solidFill>
              </a:rPr>
              <a:t>d</a:t>
            </a:r>
            <a:r>
              <a:rPr lang="es-ES" dirty="0" smtClean="0">
                <a:solidFill>
                  <a:prstClr val="white"/>
                </a:solidFill>
              </a:rPr>
              <a:t>e condiciones  de la construcción</a:t>
            </a:r>
          </a:p>
          <a:p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smtClean="0">
                <a:solidFill>
                  <a:prstClr val="white"/>
                </a:solidFill>
              </a:rPr>
              <a:t>      (estado de conservación, características</a:t>
            </a:r>
          </a:p>
          <a:p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smtClean="0">
                <a:solidFill>
                  <a:prstClr val="white"/>
                </a:solidFill>
              </a:rPr>
              <a:t>       constructivas, morfológicas, etc.)</a:t>
            </a:r>
          </a:p>
          <a:p>
            <a:r>
              <a:rPr lang="es-ES" dirty="0" smtClean="0">
                <a:solidFill>
                  <a:prstClr val="white"/>
                </a:solidFill>
              </a:rPr>
              <a:t>3.    de valor contextual</a:t>
            </a:r>
          </a:p>
          <a:p>
            <a:endParaRPr lang="es-ES" dirty="0">
              <a:solidFill>
                <a:prstClr val="white"/>
              </a:solidFill>
            </a:endParaRPr>
          </a:p>
          <a:p>
            <a:r>
              <a:rPr lang="es-ES" b="1" dirty="0" smtClean="0">
                <a:solidFill>
                  <a:prstClr val="white"/>
                </a:solidFill>
              </a:rPr>
              <a:t>c) Información por sector: </a:t>
            </a:r>
          </a:p>
          <a:p>
            <a:r>
              <a:rPr lang="es-ES" b="1" dirty="0" smtClean="0">
                <a:solidFill>
                  <a:prstClr val="white"/>
                </a:solidFill>
              </a:rPr>
              <a:t>    (</a:t>
            </a:r>
            <a:r>
              <a:rPr lang="es-ES" dirty="0" smtClean="0">
                <a:solidFill>
                  <a:prstClr val="white"/>
                </a:solidFill>
              </a:rPr>
              <a:t>grado de protección, altimetrías, etc.)</a:t>
            </a:r>
          </a:p>
          <a:p>
            <a:pPr marL="342900" indent="-342900">
              <a:buFontTx/>
              <a:buAutoNum type="alphaLcParenR"/>
            </a:pPr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02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C:\Users\Willy\AppData\Local\Temp\Rar$DI47.308\6-P4575_CARACTERÍSTIC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68"/>
            <a:ext cx="8509302" cy="66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4398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Willy\AppData\Local\Temp\Rar$DI54.244\7-P4575_VALORAC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7384"/>
            <a:ext cx="7842448" cy="68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78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imagen de louvre en el x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3497"/>
            <a:ext cx="4191000" cy="276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museo-del-louv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12" y="3501008"/>
            <a:ext cx="4191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4169" y="5374957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valor acumulativo</a:t>
            </a:r>
          </a:p>
          <a:p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objetos a exponer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017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C:\Users\Willy\AppData\Local\Temp\Rar$DI69.436\8-P4575_PROTECC.PATRIMONI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6" y="0"/>
            <a:ext cx="8092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4209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Pluralidad de tiempos históricos involucrados</a:t>
            </a:r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Willy\Documents\Willy\Clases\puerta de la ciudadel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2" y="1988839"/>
            <a:ext cx="2256956" cy="265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Willy\Documents\Willy\Clases\teatro solis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1728192" cy="15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Willy\Documents\Willy\Clases\lla 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03491"/>
            <a:ext cx="1728192" cy="9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97711"/>
            <a:ext cx="1512168" cy="154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68860"/>
            <a:ext cx="1512168" cy="97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2[3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10" y="1997711"/>
            <a:ext cx="1988146" cy="265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15431" y="4797152"/>
            <a:ext cx="1599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prstClr val="black"/>
                </a:solidFill>
              </a:rPr>
              <a:t>Arquitecturas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sz="2000" dirty="0" smtClean="0">
                <a:solidFill>
                  <a:prstClr val="black"/>
                </a:solidFill>
              </a:rPr>
              <a:t>coloniales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91568" y="4782736"/>
            <a:ext cx="1832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prstClr val="black"/>
                </a:solidFill>
              </a:rPr>
              <a:t>Neoclasicismos 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republicanos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74115" y="4774278"/>
            <a:ext cx="156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prstClr val="black"/>
                </a:solidFill>
              </a:rPr>
              <a:t>Eclecticismos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historicistas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020272" y="4805055"/>
            <a:ext cx="165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prstClr val="black"/>
                </a:solidFill>
              </a:rPr>
              <a:t>Arquitecturas 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modernas</a:t>
            </a:r>
            <a:endParaRPr lang="es-E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194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solidFill>
                  <a:prstClr val="white"/>
                </a:solidFill>
              </a:rPr>
              <a:t>Variadas tipologías y ocupaciones de suelo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568327" cy="192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Willy\Documents\Willy\Clases\plano de la cated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689" y="3231904"/>
            <a:ext cx="1598070" cy="25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2562566" cy="192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88" y="3747974"/>
            <a:ext cx="1497195" cy="156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http://farm4.static.flickr.com/3032/3010552886_87650916b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36" y="1556792"/>
            <a:ext cx="1443556" cy="192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82" y="3684412"/>
            <a:ext cx="986864" cy="168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2906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25328" y="800075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Espacios públicos</a:t>
            </a:r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2054" name="Picture 6" descr="C:\Users\Willy\Documents\Willy\Clases\plaza independenci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83" y="4283073"/>
            <a:ext cx="1995533" cy="130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973793"/>
            <a:ext cx="2016225" cy="118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4" y="260648"/>
            <a:ext cx="2026571" cy="126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940152" y="5621178"/>
            <a:ext cx="168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Plaza </a:t>
            </a:r>
            <a:r>
              <a:rPr lang="es-E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s-E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abala</a:t>
            </a:r>
            <a:endParaRPr lang="es-E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plazazabala.jpg image by livandaa_19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08" y="3414801"/>
            <a:ext cx="2902096" cy="21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51412" y="5661248"/>
            <a:ext cx="2292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Plaza</a:t>
            </a:r>
          </a:p>
          <a:p>
            <a:pPr algn="ctr"/>
            <a:r>
              <a:rPr lang="es-E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Independencia</a:t>
            </a:r>
            <a:endParaRPr lang="es-E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4.bp.blogspot.com/_XPmtxFZLdWk/S94HjVOWl_I/AAAAAAAAAB4/W8C9mW64HE4/s400/img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759194"/>
            <a:ext cx="2016225" cy="10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629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ChangeArrowheads="1"/>
          </p:cNvSpPr>
          <p:nvPr/>
        </p:nvSpPr>
        <p:spPr bwMode="auto">
          <a:xfrm>
            <a:off x="0" y="9525"/>
            <a:ext cx="8961438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7" name="Rectangle 1027"/>
          <p:cNvSpPr>
            <a:spLocks noChangeArrowheads="1"/>
          </p:cNvSpPr>
          <p:nvPr/>
        </p:nvSpPr>
        <p:spPr bwMode="auto">
          <a:xfrm>
            <a:off x="0" y="9525"/>
            <a:ext cx="9144000" cy="0"/>
          </a:xfrm>
          <a:prstGeom prst="rect">
            <a:avLst/>
          </a:prstGeom>
          <a:solidFill>
            <a:srgbClr val="D1D1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pic>
        <p:nvPicPr>
          <p:cNvPr id="6148" name="Picture 1028" descr="IMGP38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47" y="1496160"/>
            <a:ext cx="3128853" cy="243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1033"/>
          <p:cNvGrpSpPr>
            <a:grpSpLocks/>
          </p:cNvGrpSpPr>
          <p:nvPr/>
        </p:nvGrpSpPr>
        <p:grpSpPr bwMode="auto">
          <a:xfrm>
            <a:off x="0" y="-7938"/>
            <a:ext cx="9144000" cy="104776"/>
            <a:chOff x="0" y="-11"/>
            <a:chExt cx="5760" cy="66"/>
          </a:xfrm>
        </p:grpSpPr>
        <p:sp>
          <p:nvSpPr>
            <p:cNvPr id="6159" name="Rectangle 1032"/>
            <p:cNvSpPr>
              <a:spLocks noChangeArrowheads="1"/>
            </p:cNvSpPr>
            <p:nvPr/>
          </p:nvSpPr>
          <p:spPr bwMode="auto">
            <a:xfrm>
              <a:off x="0" y="-11"/>
              <a:ext cx="5760" cy="66"/>
            </a:xfrm>
            <a:prstGeom prst="rect">
              <a:avLst/>
            </a:prstGeom>
            <a:solidFill>
              <a:srgbClr val="F5F5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6160" name="Group 1031"/>
            <p:cNvGrpSpPr>
              <a:grpSpLocks/>
            </p:cNvGrpSpPr>
            <p:nvPr/>
          </p:nvGrpSpPr>
          <p:grpSpPr bwMode="auto">
            <a:xfrm>
              <a:off x="0" y="-11"/>
              <a:ext cx="5760" cy="66"/>
              <a:chOff x="0" y="-11"/>
              <a:chExt cx="5760" cy="66"/>
            </a:xfrm>
          </p:grpSpPr>
          <p:sp>
            <p:nvSpPr>
              <p:cNvPr id="6161" name="Rectangle 1029"/>
              <p:cNvSpPr>
                <a:spLocks noChangeArrowheads="1"/>
              </p:cNvSpPr>
              <p:nvPr/>
            </p:nvSpPr>
            <p:spPr bwMode="auto">
              <a:xfrm>
                <a:off x="23" y="0"/>
                <a:ext cx="5714" cy="44"/>
              </a:xfrm>
              <a:prstGeom prst="rect">
                <a:avLst/>
              </a:prstGeom>
              <a:solidFill>
                <a:srgbClr val="F5F5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62" name="Rectangle 1030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5760" cy="66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150" name="Rectangle 1034"/>
          <p:cNvSpPr>
            <a:spLocks noChangeArrowheads="1"/>
          </p:cNvSpPr>
          <p:nvPr/>
        </p:nvSpPr>
        <p:spPr bwMode="auto">
          <a:xfrm>
            <a:off x="0" y="9525"/>
            <a:ext cx="8961438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51" name="Rectangle 1035"/>
          <p:cNvSpPr>
            <a:spLocks noChangeArrowheads="1"/>
          </p:cNvSpPr>
          <p:nvPr/>
        </p:nvSpPr>
        <p:spPr bwMode="auto">
          <a:xfrm>
            <a:off x="0" y="9525"/>
            <a:ext cx="9144000" cy="0"/>
          </a:xfrm>
          <a:prstGeom prst="rect">
            <a:avLst/>
          </a:prstGeom>
          <a:solidFill>
            <a:srgbClr val="D1D1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pic>
        <p:nvPicPr>
          <p:cNvPr id="6152" name="Picture 1036" descr="IMGP38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46" y="4077072"/>
            <a:ext cx="313723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3" name="Group 1041"/>
          <p:cNvGrpSpPr>
            <a:grpSpLocks/>
          </p:cNvGrpSpPr>
          <p:nvPr/>
        </p:nvGrpSpPr>
        <p:grpSpPr bwMode="auto">
          <a:xfrm>
            <a:off x="0" y="-7938"/>
            <a:ext cx="9144000" cy="104776"/>
            <a:chOff x="0" y="-11"/>
            <a:chExt cx="5760" cy="66"/>
          </a:xfrm>
        </p:grpSpPr>
        <p:sp>
          <p:nvSpPr>
            <p:cNvPr id="6155" name="Rectangle 1040"/>
            <p:cNvSpPr>
              <a:spLocks noChangeArrowheads="1"/>
            </p:cNvSpPr>
            <p:nvPr/>
          </p:nvSpPr>
          <p:spPr bwMode="auto">
            <a:xfrm>
              <a:off x="0" y="-11"/>
              <a:ext cx="5760" cy="66"/>
            </a:xfrm>
            <a:prstGeom prst="rect">
              <a:avLst/>
            </a:prstGeom>
            <a:solidFill>
              <a:srgbClr val="F5F5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6156" name="Group 1039"/>
            <p:cNvGrpSpPr>
              <a:grpSpLocks/>
            </p:cNvGrpSpPr>
            <p:nvPr/>
          </p:nvGrpSpPr>
          <p:grpSpPr bwMode="auto">
            <a:xfrm>
              <a:off x="0" y="-11"/>
              <a:ext cx="5760" cy="66"/>
              <a:chOff x="0" y="-11"/>
              <a:chExt cx="5760" cy="66"/>
            </a:xfrm>
          </p:grpSpPr>
          <p:sp>
            <p:nvSpPr>
              <p:cNvPr id="6157" name="Rectangle 1037"/>
              <p:cNvSpPr>
                <a:spLocks noChangeArrowheads="1"/>
              </p:cNvSpPr>
              <p:nvPr/>
            </p:nvSpPr>
            <p:spPr bwMode="auto">
              <a:xfrm>
                <a:off x="23" y="0"/>
                <a:ext cx="5714" cy="44"/>
              </a:xfrm>
              <a:prstGeom prst="rect">
                <a:avLst/>
              </a:prstGeom>
              <a:solidFill>
                <a:srgbClr val="F5F5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58" name="Rectangle 1038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5760" cy="66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6154" name="Picture 1043" descr="MOphot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1484784"/>
            <a:ext cx="360983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11760" y="591071"/>
            <a:ext cx="4894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Marcas de larga duración histórica</a:t>
            </a:r>
            <a:endParaRPr lang="es-E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6" descr="foto2.jpg">
            <a:hlinkClick r:id="rId2" tooltip="foto2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314"/>
            <a:ext cx="2808312" cy="189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cfb-01-exsalonon-fumoirej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57705"/>
            <a:ext cx="4997665" cy="354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10"/>
          <p:cNvSpPr>
            <a:spLocks noChangeArrowheads="1"/>
          </p:cNvSpPr>
          <p:nvPr/>
        </p:nvSpPr>
        <p:spPr bwMode="auto">
          <a:xfrm>
            <a:off x="323528" y="3429000"/>
            <a:ext cx="323976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ES" sz="1200" dirty="0" smtClean="0">
                <a:solidFill>
                  <a:srgbClr val="FFFFFF"/>
                </a:solidFill>
              </a:rPr>
              <a:t>Isaac Fernández Blanco fundó el primer museo privado en la Argentina, abriendo las puertas de su propia casa, para visitas especiales y público general, en la década de 1910. Allí se exhibían la totalidad de las 7.000 piezas que conformaban su colección: numismática, platería, mobiliario, instrumentos musicales, pinturas, etc.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39552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valor acumulativo</a:t>
            </a:r>
          </a:p>
          <a:p>
            <a:pPr lvl="0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objetos a exponer</a:t>
            </a:r>
          </a:p>
        </p:txBody>
      </p:sp>
    </p:spTree>
    <p:extLst>
      <p:ext uri="{BB962C8B-B14F-4D97-AF65-F5344CB8AC3E}">
        <p14:creationId xmlns:p14="http://schemas.microsoft.com/office/powerpoint/2010/main" val="1778170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100" dirty="0">
                <a:solidFill>
                  <a:schemeClr val="bg1"/>
                </a:solidFill>
              </a:rPr>
              <a:t>e</a:t>
            </a:r>
            <a:r>
              <a:rPr lang="es-ES" sz="3100" dirty="0" smtClean="0">
                <a:solidFill>
                  <a:schemeClr val="bg1"/>
                </a:solidFill>
              </a:rPr>
              <a:t>l discurso de la obra aislada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2050" name="Picture 2" descr="https://encrypted-tbn3.gstatic.com/images?q=tbn:ANd9GcQiRsKa6CIK6l69UtqdZEccudY1LhGpWZUMVnvRNrtCCBs6dyLfF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63" y="1772816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17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2.gstatic.com/images?q=tbn:ANd9GcSD1TFsx328s42agPd9CkYrpTfn_3zTIA6gAvsnGBpLdkQnEx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917361"/>
            <a:ext cx="3096345" cy="206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0.gstatic.com/images?q=tbn:ANd9GcQYJsIPa8j-zWMDQdM8f1Lk0yk9C6K5PcrmvfI1GEb7kEgrO97-o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52803"/>
            <a:ext cx="3096344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2.gstatic.com/images?q=tbn:ANd9GcTano7y1IZEMxFzdaNIQWu_eG1I9G_EaJSXNsQHlq0eIHvvRNmERQ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2399"/>
            <a:ext cx="3505063" cy="561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148064" y="40466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 de los </a:t>
            </a:r>
            <a:r>
              <a:rPr lang="es-E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685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0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1073</Words>
  <Application>Microsoft Office PowerPoint</Application>
  <PresentationFormat>Presentación en pantalla (4:3)</PresentationFormat>
  <Paragraphs>241</Paragraphs>
  <Slides>64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34</vt:i4>
      </vt:variant>
      <vt:variant>
        <vt:lpstr>Títulos de diapositiva</vt:lpstr>
      </vt:variant>
      <vt:variant>
        <vt:i4>64</vt:i4>
      </vt:variant>
    </vt:vector>
  </HeadingPairs>
  <TitlesOfParts>
    <vt:vector size="98" baseType="lpstr">
      <vt:lpstr>Tema de Office</vt:lpstr>
      <vt:lpstr>Diseño predeterminado</vt:lpstr>
      <vt:lpstr>3_Diseño predeterminado</vt:lpstr>
      <vt:lpstr>4_Diseño predeterminado</vt:lpstr>
      <vt:lpstr>5_Diseño predeterminado</vt:lpstr>
      <vt:lpstr>6_Diseño predeterminado</vt:lpstr>
      <vt:lpstr>7_Diseño predeterminado</vt:lpstr>
      <vt:lpstr>8_Diseño predeterminado</vt:lpstr>
      <vt:lpstr>9_Diseño predeterminado</vt:lpstr>
      <vt:lpstr>10_Diseño predeterminado</vt:lpstr>
      <vt:lpstr>11_Diseño predeterminado</vt:lpstr>
      <vt:lpstr>12_Diseño predeterminado</vt:lpstr>
      <vt:lpstr>1_Diseño predeterminado</vt:lpstr>
      <vt:lpstr>13_Diseño predeterminado</vt:lpstr>
      <vt:lpstr>14_Diseño predeterminado</vt:lpstr>
      <vt:lpstr>16_Diseño predeterminado</vt:lpstr>
      <vt:lpstr>17_Diseño predeterminado</vt:lpstr>
      <vt:lpstr>18_Diseño predeterminado</vt:lpstr>
      <vt:lpstr>19_Diseño predeterminado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2_Diseño predeterminado</vt:lpstr>
      <vt:lpstr>15_Diseño predeterminado</vt:lpstr>
      <vt:lpstr>20_Diseño predeterminado</vt:lpstr>
      <vt:lpstr>21_Diseño predeterminado</vt:lpstr>
      <vt:lpstr>A. El museo como reservorio patrimonial</vt:lpstr>
      <vt:lpstr>CONTENIDO</vt:lpstr>
      <vt:lpstr>       La estructura semántica del museo </vt:lpstr>
      <vt:lpstr>1. el discurso del acervo y su exposición </vt:lpstr>
      <vt:lpstr>Presentación de PowerPoint</vt:lpstr>
      <vt:lpstr>Presentación de PowerPoint</vt:lpstr>
      <vt:lpstr>Presentación de PowerPoint</vt:lpstr>
      <vt:lpstr>el discurso de la obra aislada </vt:lpstr>
      <vt:lpstr>Presentación de PowerPoint</vt:lpstr>
      <vt:lpstr>Presentación de PowerPoint</vt:lpstr>
      <vt:lpstr>Presentación de PowerPoint</vt:lpstr>
      <vt:lpstr>MUSEO J. SOANE</vt:lpstr>
      <vt:lpstr>2. el discurso arquitectónico</vt:lpstr>
      <vt:lpstr>Presentación de PowerPoint</vt:lpstr>
      <vt:lpstr>Presentación de PowerPoint</vt:lpstr>
      <vt:lpstr> MUSEO GUGGENHEIM N.Y.</vt:lpstr>
      <vt:lpstr>Presentación de PowerPoint</vt:lpstr>
      <vt:lpstr>CENTRO POMPIDOU</vt:lpstr>
      <vt:lpstr>Presentación de PowerPoint</vt:lpstr>
      <vt:lpstr>Presentación de PowerPoint</vt:lpstr>
      <vt:lpstr>Presentación de PowerPoint</vt:lpstr>
      <vt:lpstr>Presentación de PowerPoint</vt:lpstr>
      <vt:lpstr> 3. tecnología comunicacional </vt:lpstr>
      <vt:lpstr>Presentación de PowerPoint</vt:lpstr>
      <vt:lpstr>Presentación de PowerPoint</vt:lpstr>
      <vt:lpstr>Presentación de PowerPoint</vt:lpstr>
      <vt:lpstr>4. el discurso de los espacios y    las actividades complementarios</vt:lpstr>
      <vt:lpstr>Presentación de PowerPoint</vt:lpstr>
      <vt:lpstr>Presentación de PowerPoint</vt:lpstr>
      <vt:lpstr>Presentación de PowerPoint</vt:lpstr>
      <vt:lpstr>Presentación de PowerPoint</vt:lpstr>
      <vt:lpstr>5. el discurso del locus </vt:lpstr>
      <vt:lpstr>MUSEO GAR D`0RSAY</vt:lpstr>
      <vt:lpstr>Presentación de PowerPoint</vt:lpstr>
      <vt:lpstr>MUSEO DE ARTE CONTEMPORÁNEO, BARCELONA</vt:lpstr>
      <vt:lpstr>MUSEO GUGGENHEIM BILBAO</vt:lpstr>
      <vt:lpstr> Museo Ecológico de San  Francisco (entorno del parque Golden Gate). Obra de Renzo Piano </vt:lpstr>
      <vt:lpstr>ecomuseos y museos industriales: el espacio natural y el territorio como locus</vt:lpstr>
      <vt:lpstr>Cuestiones terminológicas y vehículos operativos</vt:lpstr>
      <vt:lpstr>Presentación de PowerPoint</vt:lpstr>
      <vt:lpstr>Presentación de PowerPoint</vt:lpstr>
      <vt:lpstr>Presentación de PowerPoint</vt:lpstr>
      <vt:lpstr>Presentación de PowerPoint</vt:lpstr>
      <vt:lpstr>El patrimonio en el (del) territorio</vt:lpstr>
      <vt:lpstr>Presentación de PowerPoint</vt:lpstr>
      <vt:lpstr>Presentación de PowerPoint</vt:lpstr>
      <vt:lpstr>OPERATIVAS EN EL TERRITORIO PATRIMONIAL        REGISTROS  INVENTARIOS  CATÁLOGOS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INVENTARIO PATRIMONIAL URBANO (Ciudad Vieja de Montevideo)</vt:lpstr>
      <vt:lpstr>INVENTARIO PATRIMONIAL URBANO El caso de la ciudad vieja de Montevideo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Pluralidad de tiempos históricos involucrados</vt:lpstr>
      <vt:lpstr>Variadas tipologías y ocupaciones de suelo</vt:lpstr>
      <vt:lpstr>Espacios públicos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Willy</dc:creator>
  <cp:lastModifiedBy>Willy</cp:lastModifiedBy>
  <cp:revision>49</cp:revision>
  <dcterms:created xsi:type="dcterms:W3CDTF">2014-01-30T12:54:33Z</dcterms:created>
  <dcterms:modified xsi:type="dcterms:W3CDTF">2019-09-11T02:19:54Z</dcterms:modified>
</cp:coreProperties>
</file>