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7" r:id="rId2"/>
    <p:sldId id="300" r:id="rId3"/>
    <p:sldId id="299" r:id="rId4"/>
    <p:sldId id="256" r:id="rId5"/>
    <p:sldId id="304" r:id="rId6"/>
    <p:sldId id="301" r:id="rId7"/>
    <p:sldId id="296" r:id="rId8"/>
    <p:sldId id="257" r:id="rId9"/>
    <p:sldId id="258" r:id="rId10"/>
    <p:sldId id="259" r:id="rId11"/>
    <p:sldId id="283" r:id="rId12"/>
    <p:sldId id="263" r:id="rId13"/>
    <p:sldId id="262" r:id="rId14"/>
    <p:sldId id="265" r:id="rId15"/>
    <p:sldId id="266" r:id="rId16"/>
    <p:sldId id="280" r:id="rId17"/>
    <p:sldId id="268" r:id="rId18"/>
    <p:sldId id="281" r:id="rId19"/>
    <p:sldId id="272" r:id="rId20"/>
    <p:sldId id="267" r:id="rId21"/>
    <p:sldId id="278" r:id="rId22"/>
    <p:sldId id="279" r:id="rId23"/>
    <p:sldId id="286" r:id="rId24"/>
    <p:sldId id="274" r:id="rId25"/>
    <p:sldId id="284" r:id="rId26"/>
    <p:sldId id="285" r:id="rId27"/>
    <p:sldId id="295" r:id="rId28"/>
    <p:sldId id="287" r:id="rId29"/>
    <p:sldId id="289" r:id="rId30"/>
    <p:sldId id="294" r:id="rId31"/>
    <p:sldId id="303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84" autoAdjust="0"/>
    <p:restoredTop sz="94660"/>
  </p:normalViewPr>
  <p:slideViewPr>
    <p:cSldViewPr>
      <p:cViewPr>
        <p:scale>
          <a:sx n="66" d="100"/>
          <a:sy n="66" d="100"/>
        </p:scale>
        <p:origin x="-2150" y="-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E1A33-D8E0-4683-AB3E-744FF978C402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841D1-53E8-42C1-825D-15BF4A13FB4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C3898-AFF7-6245-8B5C-06211330E4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177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040" y="0"/>
            <a:ext cx="9135155" cy="6858000"/>
          </a:xfrm>
          <a:prstGeom prst="rect">
            <a:avLst/>
          </a:prstGeom>
          <a:solidFill>
            <a:srgbClr val="169288"/>
          </a:solidFill>
          <a:ln>
            <a:solidFill>
              <a:srgbClr val="1692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7715" y="1825625"/>
            <a:ext cx="7886700" cy="4351339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lang="en-US" sz="10000" b="0" i="0" kern="1200" dirty="0" smtClean="0">
                <a:solidFill>
                  <a:srgbClr val="FFFFFF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defRPr>
            </a:lvl1pPr>
            <a:lvl2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2pPr>
            <a:lvl3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3pPr>
            <a:lvl4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4pPr>
            <a:lvl5pPr>
              <a:defRPr lang="en-US" sz="1900" kern="1200" dirty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17715" y="6443135"/>
            <a:ext cx="78867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 smtClean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DAR</a:t>
            </a:r>
            <a:r>
              <a:rPr lang="en-US" sz="800" kern="1200" baseline="0" dirty="0" smtClean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  </a:t>
            </a:r>
            <a:r>
              <a:rPr lang="en-US" sz="800" kern="1200" baseline="0" dirty="0" err="1" smtClean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cohorte</a:t>
            </a:r>
            <a:r>
              <a:rPr lang="en-US" sz="800" kern="1200" baseline="0" dirty="0" smtClean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 2018-2019</a:t>
            </a:r>
            <a:endParaRPr lang="en-US" sz="800" kern="1200" dirty="0">
              <a:solidFill>
                <a:schemeClr val="bg1"/>
              </a:solidFill>
              <a:latin typeface="Trebuchet MS" pitchFamily="34" charset="0"/>
              <a:ea typeface="ＭＳ Ｐゴシック" charset="0"/>
              <a:cs typeface="Telefonica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694740" y="6443135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/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/>
              </a:solidFill>
              <a:latin typeface="Trebuchet MS" pitchFamily="34" charset="0"/>
              <a:cs typeface="Telefonic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23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7C879-1BC8-4638-94AF-82A6128D95E4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73FD0-DF9A-4D35-80B4-777E2C17428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uqui\doctorado\1RA%20PRESENTACI&#243;N\Santiago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290292" y="368752"/>
            <a:ext cx="9834065" cy="769437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 sz="1600" b="1" cap="all" dirty="0" smtClean="0">
                <a:latin typeface="Trebuchet MS" pitchFamily="34" charset="0"/>
                <a:cs typeface="Telefonica"/>
              </a:rPr>
              <a:t>La estela del dibujante, </a:t>
            </a:r>
          </a:p>
          <a:p>
            <a:pPr>
              <a:lnSpc>
                <a:spcPct val="110000"/>
              </a:lnSpc>
            </a:pPr>
            <a:r>
              <a:rPr lang="es-ES_tradnl" sz="1200" b="1" cap="all" dirty="0" smtClean="0">
                <a:latin typeface="Trebuchet MS" pitchFamily="34" charset="0"/>
                <a:cs typeface="Telefonica"/>
              </a:rPr>
              <a:t>[</a:t>
            </a:r>
            <a:r>
              <a:rPr lang="es-ES_tradnl" sz="1200" cap="all" dirty="0" smtClean="0">
                <a:latin typeface="Trebuchet MS" pitchFamily="34" charset="0"/>
                <a:cs typeface="Telefonica"/>
              </a:rPr>
              <a:t>sobre la construcción material de </a:t>
            </a:r>
          </a:p>
          <a:p>
            <a:pPr>
              <a:lnSpc>
                <a:spcPct val="110000"/>
              </a:lnSpc>
            </a:pPr>
            <a:r>
              <a:rPr lang="es-ES_tradnl" sz="1200" cap="all" dirty="0" smtClean="0">
                <a:latin typeface="Trebuchet MS" pitchFamily="34" charset="0"/>
                <a:cs typeface="Telefonica"/>
              </a:rPr>
              <a:t>la estructura arquitectónica</a:t>
            </a:r>
            <a:r>
              <a:rPr lang="es-ES_tradnl" sz="1200" b="1" cap="all" dirty="0" smtClean="0">
                <a:latin typeface="Trebuchet MS" pitchFamily="34" charset="0"/>
                <a:cs typeface="Telefonica"/>
              </a:rPr>
              <a:t>]</a:t>
            </a:r>
            <a:endParaRPr lang="es-ES_tradnl" sz="1200" b="1" cap="all" dirty="0">
              <a:latin typeface="Trebuchet MS" pitchFamily="34" charset="0"/>
              <a:cs typeface="Telefonica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290292" y="1295400"/>
            <a:ext cx="11305108" cy="2144173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ts val="8000"/>
              </a:lnSpc>
            </a:pPr>
            <a:r>
              <a:rPr lang="es-ES_tradnl" sz="8800" dirty="0" err="1" smtClean="0">
                <a:latin typeface="Trebuchet MS" pitchFamily="34" charset="0"/>
                <a:cs typeface="Telefonica ExtraLight"/>
              </a:rPr>
              <a:t>Ququi</a:t>
            </a:r>
            <a:r>
              <a:rPr lang="es-ES_tradnl" sz="8800" dirty="0" smtClean="0">
                <a:latin typeface="Trebuchet MS" pitchFamily="34" charset="0"/>
                <a:cs typeface="Telefonica ExtraLight"/>
              </a:rPr>
              <a:t> Batista</a:t>
            </a:r>
          </a:p>
          <a:p>
            <a:pPr>
              <a:lnSpc>
                <a:spcPts val="8000"/>
              </a:lnSpc>
            </a:pPr>
            <a:endParaRPr lang="es-ES_tradnl" sz="8800" dirty="0">
              <a:solidFill>
                <a:srgbClr val="E1295A"/>
              </a:solidFill>
              <a:latin typeface="Telefonica ExtraLight"/>
              <a:cs typeface="Telefonica ExtraLight"/>
            </a:endParaRPr>
          </a:p>
        </p:txBody>
      </p:sp>
      <p:pic>
        <p:nvPicPr>
          <p:cNvPr id="6" name="5 Imagen" descr="Logo DAR_3un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433" y="5410200"/>
            <a:ext cx="2722161" cy="1041408"/>
          </a:xfrm>
          <a:prstGeom prst="rect">
            <a:avLst/>
          </a:prstGeom>
        </p:spPr>
      </p:pic>
      <p:pic>
        <p:nvPicPr>
          <p:cNvPr id="20482" name="Picture 2" descr="D:\cuqui\Casa patio\12489198_10153577184523423_6068519764778364905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0772" y="2286000"/>
            <a:ext cx="4008120" cy="300609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-2667000" y="29718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_tradnl" sz="1400" dirty="0" smtClean="0">
                <a:latin typeface="Trebuchet MS" pitchFamily="34" charset="0"/>
                <a:cs typeface="Telefonica"/>
              </a:rPr>
              <a:t>Daniel Infante</a:t>
            </a:r>
          </a:p>
          <a:p>
            <a:pPr algn="r"/>
            <a:r>
              <a:rPr lang="es-ES_tradnl" sz="1400" dirty="0" smtClean="0">
                <a:latin typeface="Trebuchet MS" pitchFamily="34" charset="0"/>
                <a:cs typeface="Telefonica"/>
              </a:rPr>
              <a:t> Julio 2018</a:t>
            </a:r>
            <a:endParaRPr lang="es-ES_tradnl" sz="1400" dirty="0">
              <a:latin typeface="Trebuchet MS" pitchFamily="34" charset="0"/>
              <a:cs typeface="Telefon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uqui\guillermo gonzales\45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257" y="2375500"/>
            <a:ext cx="2752344" cy="1687484"/>
          </a:xfrm>
          <a:prstGeom prst="rect">
            <a:avLst/>
          </a:prstGeom>
          <a:noFill/>
        </p:spPr>
      </p:pic>
      <p:pic>
        <p:nvPicPr>
          <p:cNvPr id="5123" name="Picture 3" descr="D:\cuqui\guillermo gonzales\2d4bca578b6c8096ff7b0b9eb4a0d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8010" y="3181098"/>
            <a:ext cx="4497526" cy="2987675"/>
          </a:xfrm>
          <a:prstGeom prst="rect">
            <a:avLst/>
          </a:prstGeom>
          <a:noFill/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HURACÁN, MOVIMIENTO MODERNO EN LA ISLA</a:t>
            </a:r>
            <a:endParaRPr lang="es-ES" sz="1200" dirty="0">
              <a:latin typeface="Trebuchet MS" pitchFamily="34" charset="0"/>
            </a:endParaRPr>
          </a:p>
        </p:txBody>
      </p:sp>
      <p:pic>
        <p:nvPicPr>
          <p:cNvPr id="7170" name="Picture 2" descr="D:\cuqui\La suprema corte de justicia\supre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151378"/>
            <a:ext cx="2743200" cy="2015367"/>
          </a:xfrm>
          <a:prstGeom prst="rect">
            <a:avLst/>
          </a:prstGeom>
          <a:noFill/>
        </p:spPr>
      </p:pic>
      <p:pic>
        <p:nvPicPr>
          <p:cNvPr id="7" name="Picture 2" descr="C:\Users\Windows 7\Desktop\page_1_thumb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1" y="1600201"/>
            <a:ext cx="1526063" cy="151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CUQUI BATISTA, DIBUJANTE</a:t>
            </a:r>
            <a:endParaRPr lang="es-ES" sz="1200" dirty="0">
              <a:latin typeface="Trebuchet MS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762001" y="3886200"/>
            <a:ext cx="1804416" cy="2438400"/>
            <a:chOff x="2438400" y="2514600"/>
            <a:chExt cx="2819400" cy="3810000"/>
          </a:xfrm>
        </p:grpSpPr>
        <p:pic>
          <p:nvPicPr>
            <p:cNvPr id="7" name="Picture 3" descr="D:\cuqui\DIBUJOS\01.jpg"/>
            <p:cNvPicPr>
              <a:picLocks noChangeAspect="1" noChangeArrowheads="1"/>
            </p:cNvPicPr>
            <p:nvPr/>
          </p:nvPicPr>
          <p:blipFill>
            <a:blip r:embed="rId2" cstate="print"/>
            <a:srcRect l="38264" b="41985"/>
            <a:stretch>
              <a:fillRect/>
            </a:stretch>
          </p:blipFill>
          <p:spPr bwMode="auto">
            <a:xfrm>
              <a:off x="2590800" y="2514600"/>
              <a:ext cx="2257592" cy="1476990"/>
            </a:xfrm>
            <a:prstGeom prst="rect">
              <a:avLst/>
            </a:prstGeom>
            <a:noFill/>
          </p:spPr>
        </p:pic>
        <p:pic>
          <p:nvPicPr>
            <p:cNvPr id="8" name="Picture 3" descr="D:\cuqui\DIBUJOS\01.jpg"/>
            <p:cNvPicPr>
              <a:picLocks noChangeAspect="1" noChangeArrowheads="1"/>
            </p:cNvPicPr>
            <p:nvPr/>
          </p:nvPicPr>
          <p:blipFill>
            <a:blip r:embed="rId2" cstate="print"/>
            <a:srcRect t="17557" r="60673" b="36641"/>
            <a:stretch>
              <a:fillRect/>
            </a:stretch>
          </p:blipFill>
          <p:spPr bwMode="auto">
            <a:xfrm>
              <a:off x="2438400" y="4038600"/>
              <a:ext cx="2819400" cy="2286000"/>
            </a:xfrm>
            <a:prstGeom prst="rect">
              <a:avLst/>
            </a:prstGeom>
            <a:noFill/>
          </p:spPr>
        </p:pic>
      </p:grpSp>
      <p:grpSp>
        <p:nvGrpSpPr>
          <p:cNvPr id="12" name="11 Grupo"/>
          <p:cNvGrpSpPr/>
          <p:nvPr/>
        </p:nvGrpSpPr>
        <p:grpSpPr>
          <a:xfrm>
            <a:off x="2514600" y="2690150"/>
            <a:ext cx="990600" cy="3467100"/>
            <a:chOff x="914400" y="2743200"/>
            <a:chExt cx="990600" cy="3467100"/>
          </a:xfrm>
        </p:grpSpPr>
        <p:pic>
          <p:nvPicPr>
            <p:cNvPr id="19459" name="Picture 3" descr="D:\cuqui\DIBUJOS\01.jpg"/>
            <p:cNvPicPr>
              <a:picLocks noChangeAspect="1" noChangeArrowheads="1"/>
            </p:cNvPicPr>
            <p:nvPr/>
          </p:nvPicPr>
          <p:blipFill>
            <a:blip r:embed="rId2" cstate="print"/>
            <a:srcRect l="3189" t="65649" r="77679"/>
            <a:stretch>
              <a:fillRect/>
            </a:stretch>
          </p:blipFill>
          <p:spPr bwMode="auto">
            <a:xfrm>
              <a:off x="937550" y="5105400"/>
              <a:ext cx="883920" cy="1104900"/>
            </a:xfrm>
            <a:prstGeom prst="rect">
              <a:avLst/>
            </a:prstGeom>
            <a:noFill/>
          </p:spPr>
        </p:pic>
        <p:pic>
          <p:nvPicPr>
            <p:cNvPr id="10" name="Picture 3" descr="D:\cuqui\DIBUJOS\01.jpg"/>
            <p:cNvPicPr>
              <a:picLocks noChangeAspect="1" noChangeArrowheads="1"/>
            </p:cNvPicPr>
            <p:nvPr/>
          </p:nvPicPr>
          <p:blipFill>
            <a:blip r:embed="rId2" cstate="print"/>
            <a:srcRect l="27929" t="65649" r="50630"/>
            <a:stretch>
              <a:fillRect/>
            </a:stretch>
          </p:blipFill>
          <p:spPr bwMode="auto">
            <a:xfrm>
              <a:off x="914400" y="3955650"/>
              <a:ext cx="990600" cy="1104900"/>
            </a:xfrm>
            <a:prstGeom prst="rect">
              <a:avLst/>
            </a:prstGeom>
            <a:noFill/>
          </p:spPr>
        </p:pic>
        <p:pic>
          <p:nvPicPr>
            <p:cNvPr id="11" name="Picture 3" descr="D:\cuqui\DIBUJOS\01.jpg"/>
            <p:cNvPicPr>
              <a:picLocks noChangeAspect="1" noChangeArrowheads="1"/>
            </p:cNvPicPr>
            <p:nvPr/>
          </p:nvPicPr>
          <p:blipFill>
            <a:blip r:embed="rId2" cstate="print"/>
            <a:srcRect l="47391" t="65649" r="36116"/>
            <a:stretch>
              <a:fillRect/>
            </a:stretch>
          </p:blipFill>
          <p:spPr bwMode="auto">
            <a:xfrm>
              <a:off x="979025" y="2743200"/>
              <a:ext cx="762000" cy="1104900"/>
            </a:xfrm>
            <a:prstGeom prst="rect">
              <a:avLst/>
            </a:prstGeom>
            <a:noFill/>
          </p:spPr>
        </p:pic>
      </p:grpSp>
      <p:pic>
        <p:nvPicPr>
          <p:cNvPr id="19458" name="Picture 2" descr="D:\cuqui\retratos\DSC_0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775" y="1600200"/>
            <a:ext cx="3013283" cy="4572000"/>
          </a:xfrm>
          <a:prstGeom prst="rect">
            <a:avLst/>
          </a:prstGeom>
          <a:noFill/>
        </p:spPr>
      </p:pic>
      <p:pic>
        <p:nvPicPr>
          <p:cNvPr id="10242" name="Picture 2" descr="D:\cuqui\H.G.Bona\c-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334" y="3711432"/>
            <a:ext cx="1629265" cy="2476644"/>
          </a:xfrm>
          <a:prstGeom prst="rect">
            <a:avLst/>
          </a:prstGeom>
          <a:noFill/>
        </p:spPr>
      </p:pic>
      <p:pic>
        <p:nvPicPr>
          <p:cNvPr id="10243" name="Picture 3" descr="D:\cuqui\H.G.Bona\Monumento pla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3841" y="2394952"/>
            <a:ext cx="1643971" cy="1274078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 t="17778" r="30625" b="25556"/>
          <a:stretch>
            <a:fillRect/>
          </a:stretch>
        </p:blipFill>
        <p:spPr bwMode="auto">
          <a:xfrm>
            <a:off x="6593839" y="1597042"/>
            <a:ext cx="1625601" cy="74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uqui\La suprema corte de justicia\suprema 2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/>
          </a:blip>
          <a:srcRect l="7692"/>
          <a:stretch>
            <a:fillRect/>
          </a:stretch>
        </p:blipFill>
        <p:spPr bwMode="auto">
          <a:xfrm>
            <a:off x="914400" y="1597826"/>
            <a:ext cx="3657600" cy="4561036"/>
          </a:xfrm>
          <a:prstGeom prst="rect">
            <a:avLst/>
          </a:prstGeom>
          <a:noFill/>
        </p:spPr>
      </p:pic>
      <p:pic>
        <p:nvPicPr>
          <p:cNvPr id="7171" name="Picture 3" descr="D:\cuqui\La suprema corte de justicia\Centro-de-los-Héroes_CDN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769" y="3784922"/>
            <a:ext cx="3572783" cy="2372328"/>
          </a:xfrm>
          <a:prstGeom prst="rect">
            <a:avLst/>
          </a:prstGeom>
          <a:noFill/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ARQUITECTURAS AUTÓNOMAS </a:t>
            </a:r>
          </a:p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(LA SUPREMA DEL 58 Y EL PALACIO DE BELLAS ARTES, SANTO DOMINGO)</a:t>
            </a:r>
          </a:p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 </a:t>
            </a:r>
            <a:endParaRPr lang="es-ES" sz="1200" dirty="0">
              <a:latin typeface="Trebuchet MS" pitchFamily="34" charset="0"/>
            </a:endParaRPr>
          </a:p>
        </p:txBody>
      </p:sp>
      <p:pic>
        <p:nvPicPr>
          <p:cNvPr id="1026" name="Picture 2" descr="D:\cuqui\Bellas artes\56c74a42156f4271323a2614fa66250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b="2369"/>
          <a:stretch>
            <a:fillRect/>
          </a:stretch>
        </p:blipFill>
        <p:spPr bwMode="auto">
          <a:xfrm>
            <a:off x="4648200" y="2148841"/>
            <a:ext cx="1752600" cy="1584960"/>
          </a:xfrm>
          <a:prstGeom prst="rect">
            <a:avLst/>
          </a:prstGeom>
          <a:noFill/>
        </p:spPr>
      </p:pic>
      <p:pic>
        <p:nvPicPr>
          <p:cNvPr id="1027" name="Picture 3" descr="D:\cuqui\Bellas artes\96a630b7cbfe35bd3d1d224ffe586d81--dominican-republic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6469118" y="2152454"/>
            <a:ext cx="1743786" cy="158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uqui\Roxy\image_content_9352914_20180106123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241" y="2895600"/>
            <a:ext cx="4769581" cy="3266440"/>
          </a:xfrm>
          <a:prstGeom prst="rect">
            <a:avLst/>
          </a:prstGeom>
          <a:noFill/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ROXY Y LA CALLE DEL CONDE</a:t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latin typeface="Trebuchet MS" pitchFamily="34" charset="0"/>
              </a:rPr>
              <a:t/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latin typeface="Trebuchet MS" pitchFamily="34" charset="0"/>
              </a:rPr>
              <a:t/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latin typeface="Trebuchet MS" pitchFamily="34" charset="0"/>
              </a:rPr>
              <a:t/>
            </a:r>
            <a:br>
              <a:rPr lang="es-ES" sz="1200" dirty="0" smtClean="0">
                <a:latin typeface="Trebuchet MS" pitchFamily="34" charset="0"/>
              </a:rPr>
            </a:br>
            <a:endParaRPr lang="es-ES" sz="1200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5765112" y="2286002"/>
            <a:ext cx="2464490" cy="3885127"/>
            <a:chOff x="5958458" y="2590800"/>
            <a:chExt cx="2271143" cy="3580327"/>
          </a:xfrm>
        </p:grpSpPr>
        <p:pic>
          <p:nvPicPr>
            <p:cNvPr id="6147" name="Picture 3" descr="D:\cuqui\Roxy\image_content_9352926_201801061236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58458" y="4038600"/>
              <a:ext cx="2271141" cy="2132527"/>
            </a:xfrm>
            <a:prstGeom prst="rect">
              <a:avLst/>
            </a:prstGeom>
            <a:noFill/>
          </p:spPr>
        </p:pic>
        <p:pic>
          <p:nvPicPr>
            <p:cNvPr id="7" name="Picture 5" descr="D:\cuqui\Roxy\calle del conde\e3066739ce1f0cc566031178209e903b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76417" y="2590800"/>
              <a:ext cx="2253184" cy="1403994"/>
            </a:xfrm>
            <a:prstGeom prst="rect">
              <a:avLst/>
            </a:prstGeom>
            <a:noFill/>
          </p:spPr>
        </p:pic>
      </p:grpSp>
      <p:pic>
        <p:nvPicPr>
          <p:cNvPr id="9219" name="Picture 3" descr="C:\Users\Windows 7\Desktop\22026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8436" y="1600202"/>
            <a:ext cx="763892" cy="1217613"/>
          </a:xfrm>
          <a:prstGeom prst="rect">
            <a:avLst/>
          </a:prstGeom>
          <a:noFill/>
        </p:spPr>
      </p:pic>
      <p:pic>
        <p:nvPicPr>
          <p:cNvPr id="9220" name="Picture 4" descr="C:\Users\Windows 7\Desktop\35b08c059b1fbc44fca4ac5270f7aa2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2560" y="1600201"/>
            <a:ext cx="830369" cy="1219201"/>
          </a:xfrm>
          <a:prstGeom prst="rect">
            <a:avLst/>
          </a:prstGeom>
          <a:noFill/>
        </p:spPr>
      </p:pic>
      <p:pic>
        <p:nvPicPr>
          <p:cNvPr id="9221" name="Picture 5" descr="C:\Users\Windows 7\Desktop\arquine-richard-sennett.jpg"/>
          <p:cNvPicPr>
            <a:picLocks noChangeAspect="1" noChangeArrowheads="1"/>
          </p:cNvPicPr>
          <p:nvPr/>
        </p:nvPicPr>
        <p:blipFill>
          <a:blip r:embed="rId7" cstate="print"/>
          <a:srcRect l="28518" t="1606" r="28625" b="2034"/>
          <a:stretch>
            <a:fillRect/>
          </a:stretch>
        </p:blipFill>
        <p:spPr bwMode="auto">
          <a:xfrm>
            <a:off x="3073401" y="1600200"/>
            <a:ext cx="812800" cy="1219200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905000" y="2480102"/>
            <a:ext cx="12682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 smtClean="0"/>
              <a:t>Construir y habitar: </a:t>
            </a:r>
          </a:p>
          <a:p>
            <a:r>
              <a:rPr lang="es-ES" sz="1050" dirty="0" smtClean="0"/>
              <a:t>ética para la ciudad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rebuchet MS" pitchFamily="34" charset="0"/>
              </a:rPr>
              <a:t>RUPTURAS DEL DESASOSIEGO</a:t>
            </a:r>
            <a:endParaRPr lang="en-US" dirty="0">
              <a:solidFill>
                <a:schemeClr val="tx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uqui\linieros_6fa3030978e3cf0f806738d8d7946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449" y="3048000"/>
            <a:ext cx="4576451" cy="3124200"/>
          </a:xfrm>
          <a:prstGeom prst="rect">
            <a:avLst/>
          </a:prstGeom>
          <a:noFill/>
        </p:spPr>
      </p:pic>
      <p:pic>
        <p:nvPicPr>
          <p:cNvPr id="8195" name="Picture 3" descr="D:\cuqui\coches-dictadores-famoso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648202"/>
            <a:ext cx="2676756" cy="1505675"/>
          </a:xfrm>
          <a:prstGeom prst="rect">
            <a:avLst/>
          </a:prstGeom>
          <a:noFill/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61: PUNTO DE INFLEXIÓN 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5938" r="13750"/>
          <a:stretch>
            <a:fillRect/>
          </a:stretch>
        </p:blipFill>
        <p:spPr bwMode="auto">
          <a:xfrm>
            <a:off x="914400" y="24384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Windows 7\Desktop\15299621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600201"/>
            <a:ext cx="10287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VIAJE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17411" name="Picture 3" descr="C:\Users\Windows 7\Desktop\Walter Gropius juegando al ping pong en su casa de Lincoln, Massachusets, hacia 1960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127" y="3733800"/>
            <a:ext cx="2429629" cy="2438400"/>
          </a:xfrm>
          <a:prstGeom prst="rect">
            <a:avLst/>
          </a:prstGeom>
          <a:noFill/>
        </p:spPr>
      </p:pic>
      <p:pic>
        <p:nvPicPr>
          <p:cNvPr id="17412" name="Picture 4" descr="C:\Users\Windows 7\Desktop\The Harvard Graduate Center, Cambridge, Massachusetts Exterior View, c. 1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34495"/>
            <a:ext cx="4762500" cy="3333750"/>
          </a:xfrm>
          <a:prstGeom prst="rect">
            <a:avLst/>
          </a:prstGeom>
          <a:noFill/>
        </p:spPr>
      </p:pic>
      <p:pic>
        <p:nvPicPr>
          <p:cNvPr id="13314" name="Picture 2" descr="C:\Users\Windows 7\Desktop\475px-Gropius_Walter_Bauhausbauten_Dess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831" y="2066827"/>
            <a:ext cx="1258869" cy="158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cuqui\terremoto 46\10001403533078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172" y="1405350"/>
            <a:ext cx="2066827" cy="1323151"/>
          </a:xfrm>
          <a:prstGeom prst="rect">
            <a:avLst/>
          </a:prstGeom>
          <a:noFill/>
        </p:spPr>
      </p:pic>
      <p:pic>
        <p:nvPicPr>
          <p:cNvPr id="10242" name="Picture 2" descr="D:\cuqui\Universidad PUCMM\DSC_4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1101" y="2835628"/>
            <a:ext cx="4958499" cy="3356324"/>
          </a:xfrm>
          <a:prstGeom prst="rect">
            <a:avLst/>
          </a:prstGeom>
          <a:noFill/>
        </p:spPr>
      </p:pic>
      <p:pic>
        <p:nvPicPr>
          <p:cNvPr id="10243" name="Picture 3" descr="D:\cuqui\Universidad PUCMM\DSC_4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4649890"/>
            <a:ext cx="2289809" cy="1522575"/>
          </a:xfrm>
          <a:prstGeom prst="rect">
            <a:avLst/>
          </a:prstGeom>
          <a:noFill/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HACIA UNA ARQUITECTURA EXPERIMENTAL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10245" name="Picture 5" descr="D:\cuqui\Universidad PUCMM\DSC_4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074416"/>
            <a:ext cx="2286000" cy="1520041"/>
          </a:xfrm>
          <a:prstGeom prst="rect">
            <a:avLst/>
          </a:prstGeom>
          <a:noFill/>
        </p:spPr>
      </p:pic>
      <p:sp>
        <p:nvSpPr>
          <p:cNvPr id="9" name="2 Subtítulo"/>
          <p:cNvSpPr txBox="1">
            <a:spLocks/>
          </p:cNvSpPr>
          <p:nvPr/>
        </p:nvSpPr>
        <p:spPr>
          <a:xfrm>
            <a:off x="3962400" y="6858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dirty="0" smtClean="0">
                <a:solidFill>
                  <a:srgbClr val="FF0000"/>
                </a:solidFill>
                <a:latin typeface="Trebuchet MS" pitchFamily="34" charset="0"/>
              </a:rPr>
              <a:t>Terremoto del 46</a:t>
            </a:r>
            <a:endParaRPr lang="es-ES" b="1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b="5745"/>
          <a:stretch>
            <a:fillRect/>
          </a:stretch>
        </p:blipFill>
        <p:spPr bwMode="auto">
          <a:xfrm>
            <a:off x="914400" y="1402080"/>
            <a:ext cx="2284776" cy="160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cuqui\doctorado\arte dominicano\Bibliografía\_DSC1231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l="5175"/>
          <a:stretch>
            <a:fillRect/>
          </a:stretch>
        </p:blipFill>
        <p:spPr bwMode="auto">
          <a:xfrm rot="16200000">
            <a:off x="5212466" y="1605690"/>
            <a:ext cx="1320006" cy="92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CONTRACANTO A MIES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18434" name="Picture 2" descr="C:\Users\Windows 7\Desktop\b98bf014925c039db496a460e1464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81400"/>
            <a:ext cx="1920334" cy="2584450"/>
          </a:xfrm>
          <a:prstGeom prst="rect">
            <a:avLst/>
          </a:prstGeom>
          <a:noFill/>
        </p:spPr>
      </p:pic>
      <p:grpSp>
        <p:nvGrpSpPr>
          <p:cNvPr id="8" name="7 Grupo"/>
          <p:cNvGrpSpPr/>
          <p:nvPr/>
        </p:nvGrpSpPr>
        <p:grpSpPr>
          <a:xfrm>
            <a:off x="2895601" y="2209800"/>
            <a:ext cx="5332730" cy="3962400"/>
            <a:chOff x="2895600" y="2514600"/>
            <a:chExt cx="4922520" cy="3657600"/>
          </a:xfrm>
        </p:grpSpPr>
        <p:pic>
          <p:nvPicPr>
            <p:cNvPr id="18435" name="Picture 3" descr="D:\cuqui\Casa patio\DSC_0032 copi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2514600"/>
              <a:ext cx="2434127" cy="3657600"/>
            </a:xfrm>
            <a:prstGeom prst="rect">
              <a:avLst/>
            </a:prstGeom>
            <a:noFill/>
          </p:spPr>
        </p:pic>
        <p:pic>
          <p:nvPicPr>
            <p:cNvPr id="18436" name="Picture 4" descr="D:\cuqui\Casa patio\DSC_003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3992" y="2514600"/>
              <a:ext cx="2434128" cy="3657600"/>
            </a:xfrm>
            <a:prstGeom prst="rect">
              <a:avLst/>
            </a:prstGeom>
            <a:noFill/>
          </p:spPr>
        </p:pic>
      </p:grpSp>
      <p:pic>
        <p:nvPicPr>
          <p:cNvPr id="14338" name="Picture 2" descr="C:\Users\Windows 7\Desktop\descarga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920496" y="2252554"/>
            <a:ext cx="902208" cy="1242307"/>
          </a:xfrm>
          <a:prstGeom prst="rect">
            <a:avLst/>
          </a:prstGeom>
          <a:noFill/>
        </p:spPr>
      </p:pic>
      <p:pic>
        <p:nvPicPr>
          <p:cNvPr id="14339" name="Picture 3" descr="D:\cuqui\doctorado\arte dominicano\Bibliografía\S_6184-MLA4634725161_072013-O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1897933" y="2252473"/>
            <a:ext cx="921468" cy="124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1600200" y="3124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ESTRUCTURAS SINGULARES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4663158" y="1350457"/>
            <a:ext cx="1899677" cy="5507543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b="1" dirty="0">
                <a:solidFill>
                  <a:srgbClr val="169288"/>
                </a:solidFill>
                <a:latin typeface="Trebuchet MS" pitchFamily="34" charset="0"/>
              </a:rPr>
              <a:t>3.  </a:t>
            </a:r>
          </a:p>
          <a:p>
            <a:r>
              <a:rPr lang="es-ES" sz="2800" b="1" dirty="0" err="1" smtClean="0"/>
              <a:t>Estructu</a:t>
            </a:r>
            <a:r>
              <a:rPr lang="es-ES" sz="2800" b="1" dirty="0" smtClean="0"/>
              <a:t>-ras </a:t>
            </a:r>
            <a:r>
              <a:rPr lang="es-ES" sz="2800" b="1" dirty="0" err="1" smtClean="0"/>
              <a:t>singula</a:t>
            </a:r>
            <a:r>
              <a:rPr lang="es-ES" sz="2800" b="1" dirty="0" smtClean="0"/>
              <a:t>-res</a:t>
            </a:r>
          </a:p>
          <a:p>
            <a:endParaRPr lang="en-US" sz="2800" dirty="0"/>
          </a:p>
          <a:p>
            <a:r>
              <a:rPr lang="es-ES_tradnl" sz="1500" dirty="0" smtClean="0">
                <a:latin typeface="Trebuchet MS" pitchFamily="34" charset="0"/>
              </a:rPr>
              <a:t>3.1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" sz="1500" b="1" dirty="0">
                <a:latin typeface="Trebuchet MS" pitchFamily="34" charset="0"/>
              </a:rPr>
              <a:t>La expresividad de la </a:t>
            </a:r>
            <a:r>
              <a:rPr lang="es-ES" sz="1500" b="1" dirty="0" smtClean="0">
                <a:latin typeface="Trebuchet MS" pitchFamily="34" charset="0"/>
              </a:rPr>
              <a:t>masa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3.2</a:t>
            </a:r>
            <a:r>
              <a:rPr lang="es-ES_tradnl" sz="1500" b="1" dirty="0">
                <a:latin typeface="Trebuchet MS" pitchFamily="34" charset="0"/>
              </a:rPr>
              <a:t> Límites del </a:t>
            </a:r>
            <a:r>
              <a:rPr lang="es-ES_tradnl" sz="1500" b="1" dirty="0" smtClean="0">
                <a:latin typeface="Trebuchet MS" pitchFamily="34" charset="0"/>
              </a:rPr>
              <a:t>vacío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3.3</a:t>
            </a:r>
            <a:r>
              <a:rPr lang="es-ES_tradnl" sz="1500" b="1" dirty="0">
                <a:latin typeface="Trebuchet MS" pitchFamily="34" charset="0"/>
              </a:rPr>
              <a:t> El espesor del </a:t>
            </a:r>
            <a:r>
              <a:rPr lang="es-ES_tradnl" sz="1500" b="1" dirty="0" smtClean="0">
                <a:latin typeface="Trebuchet MS" pitchFamily="34" charset="0"/>
              </a:rPr>
              <a:t>borde</a:t>
            </a:r>
          </a:p>
          <a:p>
            <a:r>
              <a:rPr lang="es-ES_tradnl" sz="1500" dirty="0">
                <a:latin typeface="Trebuchet MS" pitchFamily="34" charset="0"/>
              </a:rPr>
              <a:t>3.4 </a:t>
            </a:r>
            <a:r>
              <a:rPr lang="es-ES_tradnl" sz="1500" b="1" dirty="0">
                <a:latin typeface="Trebuchet MS" pitchFamily="34" charset="0"/>
              </a:rPr>
              <a:t>Secuencia y contraste </a:t>
            </a:r>
          </a:p>
          <a:p>
            <a:endParaRPr lang="es-ES_tradnl" sz="1500" b="1" dirty="0">
              <a:latin typeface="Trebuchet MS" pitchFamily="34" charset="0"/>
            </a:endParaRPr>
          </a:p>
          <a:p>
            <a:endParaRPr lang="es-ES" sz="1500" dirty="0">
              <a:latin typeface="Trebuchet MS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810387" y="1350457"/>
            <a:ext cx="1899677" cy="5355143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b="1" dirty="0" smtClean="0">
                <a:solidFill>
                  <a:srgbClr val="169288"/>
                </a:solidFill>
                <a:latin typeface="Trebuchet MS" pitchFamily="34" charset="0"/>
              </a:rPr>
              <a:t>4.  </a:t>
            </a:r>
            <a:endParaRPr lang="es-ES_tradnl" sz="2800" b="1" dirty="0">
              <a:solidFill>
                <a:srgbClr val="169288"/>
              </a:solidFill>
              <a:latin typeface="Trebuchet MS" pitchFamily="34" charset="0"/>
            </a:endParaRPr>
          </a:p>
          <a:p>
            <a:r>
              <a:rPr lang="es-ES" sz="2800" b="1" dirty="0" smtClean="0"/>
              <a:t>Organiza-</a:t>
            </a:r>
            <a:r>
              <a:rPr lang="es-ES" sz="2800" b="1" dirty="0" err="1" smtClean="0"/>
              <a:t>ciones</a:t>
            </a:r>
            <a:r>
              <a:rPr lang="es-ES" sz="2800" b="1" dirty="0" smtClean="0"/>
              <a:t> materia-les</a:t>
            </a:r>
            <a:endParaRPr lang="en-US" sz="2800" dirty="0"/>
          </a:p>
          <a:p>
            <a:endParaRPr lang="es-ES_tradnl" sz="1500" b="1" dirty="0" smtClean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4.1</a:t>
            </a:r>
            <a:r>
              <a:rPr lang="es-ES_tradnl" sz="1500" b="1" dirty="0">
                <a:latin typeface="Trebuchet MS" pitchFamily="34" charset="0"/>
              </a:rPr>
              <a:t> Repetición y </a:t>
            </a:r>
            <a:r>
              <a:rPr lang="es-ES_tradnl" sz="1500" b="1" dirty="0" smtClean="0">
                <a:latin typeface="Trebuchet MS" pitchFamily="34" charset="0"/>
              </a:rPr>
              <a:t>variación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4.2</a:t>
            </a:r>
            <a:r>
              <a:rPr lang="es-ES_tradnl" sz="1500" b="1" dirty="0">
                <a:latin typeface="Trebuchet MS" pitchFamily="34" charset="0"/>
              </a:rPr>
              <a:t> Concentración y </a:t>
            </a:r>
            <a:r>
              <a:rPr lang="es-ES_tradnl" sz="1500" b="1" dirty="0" smtClean="0">
                <a:latin typeface="Trebuchet MS" pitchFamily="34" charset="0"/>
              </a:rPr>
              <a:t>desplazamientos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4</a:t>
            </a:r>
            <a:r>
              <a:rPr lang="es-ES_tradnl" sz="1500" dirty="0" smtClean="0">
                <a:latin typeface="Trebuchet MS" pitchFamily="34" charset="0"/>
              </a:rPr>
              <a:t>.3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" sz="1500" b="1" dirty="0">
                <a:latin typeface="Trebuchet MS" pitchFamily="34" charset="0"/>
              </a:rPr>
              <a:t>La huella en el territorio</a:t>
            </a:r>
          </a:p>
          <a:p>
            <a:endParaRPr lang="es-ES" sz="1500" dirty="0">
              <a:latin typeface="Trebuchet MS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515929" y="1350457"/>
            <a:ext cx="1899677" cy="5202743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b="1" dirty="0" smtClean="0">
                <a:solidFill>
                  <a:schemeClr val="accent1"/>
                </a:solidFill>
                <a:latin typeface="Trebuchet MS" pitchFamily="34" charset="0"/>
              </a:rPr>
              <a:t>2.  </a:t>
            </a:r>
            <a:endParaRPr lang="es-ES_tradnl" sz="2800" b="1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800" b="1" dirty="0"/>
              <a:t>Rupturas </a:t>
            </a:r>
            <a:r>
              <a:rPr lang="es-ES" sz="2800" b="1" dirty="0" smtClean="0"/>
              <a:t>del </a:t>
            </a:r>
            <a:r>
              <a:rPr lang="es-ES" sz="2800" b="1" dirty="0" err="1" smtClean="0"/>
              <a:t>desaso</a:t>
            </a:r>
            <a:r>
              <a:rPr lang="es-ES" sz="2800" b="1" dirty="0" smtClean="0"/>
              <a:t>-siego</a:t>
            </a:r>
            <a:endParaRPr lang="en-US" sz="2800" dirty="0"/>
          </a:p>
          <a:p>
            <a:endParaRPr lang="es-ES_tradnl" sz="1500" b="1" dirty="0" smtClean="0">
              <a:latin typeface="Trebuchet MS" pitchFamily="34" charset="0"/>
            </a:endParaRPr>
          </a:p>
          <a:p>
            <a:r>
              <a:rPr lang="es-ES_tradnl" sz="1500" dirty="0" smtClean="0">
                <a:latin typeface="Trebuchet MS" pitchFamily="34" charset="0"/>
              </a:rPr>
              <a:t>2.1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" sz="1500" b="1" dirty="0">
                <a:latin typeface="Trebuchet MS" pitchFamily="34" charset="0"/>
              </a:rPr>
              <a:t>El 61: Punto de inflexión 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 smtClean="0">
                <a:latin typeface="Trebuchet MS" pitchFamily="34" charset="0"/>
              </a:rPr>
              <a:t>2.2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" sz="1500" b="1" dirty="0">
                <a:latin typeface="Trebuchet MS" pitchFamily="34" charset="0"/>
              </a:rPr>
              <a:t>El </a:t>
            </a:r>
            <a:r>
              <a:rPr lang="es-ES" sz="1500" b="1" dirty="0" smtClean="0">
                <a:latin typeface="Trebuchet MS" pitchFamily="34" charset="0"/>
              </a:rPr>
              <a:t>viaje</a:t>
            </a:r>
            <a:endParaRPr lang="es-ES" sz="1500" b="1" dirty="0">
              <a:latin typeface="Trebuchet MS" pitchFamily="34" charset="0"/>
            </a:endParaRPr>
          </a:p>
          <a:p>
            <a:r>
              <a:rPr lang="es-ES_tradnl" sz="1500" dirty="0" smtClean="0">
                <a:latin typeface="Trebuchet MS" pitchFamily="34" charset="0"/>
              </a:rPr>
              <a:t>2.3</a:t>
            </a:r>
            <a:r>
              <a:rPr lang="es-ES_tradnl" sz="1500" b="1" dirty="0">
                <a:latin typeface="Trebuchet MS" pitchFamily="34" charset="0"/>
              </a:rPr>
              <a:t> Hacia una arquitectura </a:t>
            </a:r>
            <a:r>
              <a:rPr lang="es-ES_tradnl" sz="1500" b="1" dirty="0" smtClean="0">
                <a:latin typeface="Trebuchet MS" pitchFamily="34" charset="0"/>
              </a:rPr>
              <a:t>experimental</a:t>
            </a:r>
          </a:p>
          <a:p>
            <a:r>
              <a:rPr lang="es-ES_tradnl" sz="1500" dirty="0">
                <a:latin typeface="Trebuchet MS" pitchFamily="34" charset="0"/>
              </a:rPr>
              <a:t>2.4</a:t>
            </a:r>
            <a:r>
              <a:rPr lang="es-ES_tradnl" sz="1500" b="1" dirty="0">
                <a:latin typeface="Trebuchet MS" pitchFamily="34" charset="0"/>
              </a:rPr>
              <a:t> </a:t>
            </a:r>
            <a:r>
              <a:rPr lang="es-ES_tradnl" sz="1500" b="1" dirty="0" err="1">
                <a:latin typeface="Trebuchet MS" pitchFamily="34" charset="0"/>
              </a:rPr>
              <a:t>Contracanto</a:t>
            </a:r>
            <a:r>
              <a:rPr lang="es-ES_tradnl" sz="1500" b="1" dirty="0">
                <a:latin typeface="Trebuchet MS" pitchFamily="34" charset="0"/>
              </a:rPr>
              <a:t> a Mies</a:t>
            </a:r>
          </a:p>
          <a:p>
            <a:endParaRPr lang="es-ES_tradnl" sz="1500" b="1" dirty="0">
              <a:latin typeface="Trebuchet MS" pitchFamily="34" charset="0"/>
            </a:endParaRPr>
          </a:p>
          <a:p>
            <a:endParaRPr lang="es-ES" sz="1500" dirty="0">
              <a:latin typeface="Trebuchet MS" pitchFamily="34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68700" y="1350457"/>
            <a:ext cx="1899677" cy="5278943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b="1" dirty="0" smtClean="0">
                <a:solidFill>
                  <a:schemeClr val="accent1"/>
                </a:solidFill>
                <a:latin typeface="Trebuchet MS" pitchFamily="34" charset="0"/>
              </a:rPr>
              <a:t>1.  </a:t>
            </a:r>
            <a:endParaRPr lang="es-ES_tradnl" sz="2800" b="1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_tradnl" sz="2800" b="1" dirty="0" smtClean="0">
                <a:latin typeface="Trebuchet MS" pitchFamily="34" charset="0"/>
              </a:rPr>
              <a:t>Insular Expresivo</a:t>
            </a:r>
            <a:endParaRPr lang="es-ES_tradnl" sz="2800" b="1" dirty="0">
              <a:latin typeface="Trebuchet MS" pitchFamily="34" charset="0"/>
            </a:endParaRPr>
          </a:p>
          <a:p>
            <a:endParaRPr lang="es-ES_tradnl" sz="1500" b="1" dirty="0" smtClean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1</a:t>
            </a:r>
            <a:r>
              <a:rPr lang="es-ES_tradnl" sz="1500" dirty="0" smtClean="0">
                <a:latin typeface="Trebuchet MS" pitchFamily="34" charset="0"/>
              </a:rPr>
              <a:t>.1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_tradnl" sz="1500" b="1" dirty="0">
                <a:latin typeface="Trebuchet MS" pitchFamily="34" charset="0"/>
              </a:rPr>
              <a:t>Contexto </a:t>
            </a:r>
            <a:r>
              <a:rPr lang="es-ES_tradnl" sz="1500" b="1" dirty="0" smtClean="0">
                <a:latin typeface="Trebuchet MS" pitchFamily="34" charset="0"/>
              </a:rPr>
              <a:t>Cultural -</a:t>
            </a:r>
            <a:r>
              <a:rPr lang="es-ES_tradnl" sz="1500" b="1" dirty="0">
                <a:latin typeface="Trebuchet MS" pitchFamily="34" charset="0"/>
              </a:rPr>
              <a:t>Arquitectónico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1</a:t>
            </a:r>
            <a:r>
              <a:rPr lang="es-ES_tradnl" sz="1500" dirty="0" smtClean="0">
                <a:latin typeface="Trebuchet MS" pitchFamily="34" charset="0"/>
              </a:rPr>
              <a:t>.2</a:t>
            </a:r>
            <a:r>
              <a:rPr lang="es-ES_tradnl" sz="1500" b="1" dirty="0" smtClean="0">
                <a:latin typeface="Trebuchet MS" pitchFamily="34" charset="0"/>
              </a:rPr>
              <a:t> El huracán,</a:t>
            </a:r>
            <a:br>
              <a:rPr lang="es-ES_tradnl" sz="1500" b="1" dirty="0" smtClean="0">
                <a:latin typeface="Trebuchet MS" pitchFamily="34" charset="0"/>
              </a:rPr>
            </a:br>
            <a:r>
              <a:rPr lang="es-ES_tradnl" sz="1500" b="1" dirty="0" smtClean="0">
                <a:latin typeface="Trebuchet MS" pitchFamily="34" charset="0"/>
              </a:rPr>
              <a:t>movimiento moderno en la isla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1.3 </a:t>
            </a:r>
            <a:r>
              <a:rPr lang="es-ES_tradnl" sz="1500" b="1" dirty="0" err="1">
                <a:latin typeface="Trebuchet MS" pitchFamily="34" charset="0"/>
              </a:rPr>
              <a:t>Ququi</a:t>
            </a:r>
            <a:r>
              <a:rPr lang="es-ES_tradnl" sz="1500" b="1" dirty="0">
                <a:latin typeface="Trebuchet MS" pitchFamily="34" charset="0"/>
              </a:rPr>
              <a:t> Batista, </a:t>
            </a:r>
            <a:r>
              <a:rPr lang="es-ES_tradnl" sz="1500" b="1" dirty="0" smtClean="0">
                <a:latin typeface="Trebuchet MS" pitchFamily="34" charset="0"/>
              </a:rPr>
              <a:t>dibujante</a:t>
            </a:r>
          </a:p>
          <a:p>
            <a:r>
              <a:rPr lang="es-ES_tradnl" sz="1500" dirty="0">
                <a:latin typeface="Trebuchet MS" pitchFamily="34" charset="0"/>
              </a:rPr>
              <a:t>1.4</a:t>
            </a:r>
            <a:r>
              <a:rPr lang="es-ES_tradnl" sz="1500" b="1" dirty="0">
                <a:latin typeface="Trebuchet MS" pitchFamily="34" charset="0"/>
              </a:rPr>
              <a:t> Arquitecturas </a:t>
            </a:r>
            <a:r>
              <a:rPr lang="es-ES_tradnl" sz="1500" b="1" dirty="0" smtClean="0">
                <a:latin typeface="Trebuchet MS" pitchFamily="34" charset="0"/>
              </a:rPr>
              <a:t>autónomas</a:t>
            </a:r>
          </a:p>
          <a:p>
            <a:r>
              <a:rPr lang="es-ES_tradnl" sz="1500" dirty="0" smtClean="0">
                <a:latin typeface="Trebuchet MS" pitchFamily="34" charset="0"/>
              </a:rPr>
              <a:t>1.5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" sz="1500" b="1" dirty="0">
                <a:latin typeface="Trebuchet MS" pitchFamily="34" charset="0"/>
              </a:rPr>
              <a:t>El </a:t>
            </a:r>
            <a:r>
              <a:rPr lang="es-ES" sz="1500" b="1" dirty="0" err="1">
                <a:latin typeface="Trebuchet MS" pitchFamily="34" charset="0"/>
              </a:rPr>
              <a:t>Roxy</a:t>
            </a:r>
            <a:r>
              <a:rPr lang="es-ES" sz="1500" b="1" dirty="0">
                <a:latin typeface="Trebuchet MS" pitchFamily="34" charset="0"/>
              </a:rPr>
              <a:t> y la calle del Conde</a:t>
            </a:r>
          </a:p>
          <a:p>
            <a:endParaRPr lang="es-ES_tradnl" sz="1500" b="1" dirty="0" smtClean="0">
              <a:latin typeface="Trebuchet MS" pitchFamily="34" charset="0"/>
            </a:endParaRPr>
          </a:p>
          <a:p>
            <a:endParaRPr lang="es-ES_tradnl" sz="1500" b="1" dirty="0" smtClean="0">
              <a:latin typeface="Trebuchet MS" pitchFamily="34" charset="0"/>
            </a:endParaRPr>
          </a:p>
          <a:p>
            <a:endParaRPr lang="es-ES" sz="15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245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cuqui\doctorado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229738"/>
            <a:ext cx="2362200" cy="2942462"/>
          </a:xfrm>
          <a:prstGeom prst="rect">
            <a:avLst/>
          </a:prstGeom>
          <a:noFill/>
        </p:spPr>
      </p:pic>
      <p:pic>
        <p:nvPicPr>
          <p:cNvPr id="9220" name="Picture 4" descr="D:\cuqui\Edificio de bomberos\nautical map 02.jpg"/>
          <p:cNvPicPr>
            <a:picLocks noChangeAspect="1" noChangeArrowheads="1"/>
          </p:cNvPicPr>
          <p:nvPr/>
        </p:nvPicPr>
        <p:blipFill>
          <a:blip r:embed="rId3" cstate="print"/>
          <a:srcRect t="1170"/>
          <a:stretch>
            <a:fillRect/>
          </a:stretch>
        </p:blipFill>
        <p:spPr bwMode="auto">
          <a:xfrm>
            <a:off x="914400" y="1816737"/>
            <a:ext cx="2362200" cy="1327785"/>
          </a:xfrm>
          <a:prstGeom prst="rect">
            <a:avLst/>
          </a:prstGeom>
          <a:noFill/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-LA EXPRESIVIDAD DE LA MASA</a:t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latin typeface="Trebuchet MS" pitchFamily="34" charset="0"/>
              </a:rPr>
              <a:t/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latin typeface="Trebuchet MS" pitchFamily="34" charset="0"/>
              </a:rPr>
              <a:t/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es-ES" sz="1200" dirty="0" smtClean="0">
                <a:solidFill>
                  <a:srgbClr val="FF0000"/>
                </a:solidFill>
                <a:latin typeface="Trebuchet MS" pitchFamily="34" charset="0"/>
              </a:rPr>
            </a:br>
            <a:endParaRPr lang="es-ES" sz="12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8" name="Picture 3" descr="D:\cuqui\Casa patio\Sans titre-1 copie c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5370" y="5076290"/>
            <a:ext cx="4851047" cy="1093106"/>
          </a:xfrm>
          <a:prstGeom prst="rect">
            <a:avLst/>
          </a:prstGeom>
          <a:noFill/>
        </p:spPr>
      </p:pic>
      <p:pic>
        <p:nvPicPr>
          <p:cNvPr id="9221" name="Picture 5" descr="D:\cuqui\Casa patio\DSC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1654" y="3052745"/>
            <a:ext cx="3048000" cy="1945638"/>
          </a:xfrm>
          <a:prstGeom prst="rect">
            <a:avLst/>
          </a:prstGeom>
          <a:noFill/>
        </p:spPr>
      </p:pic>
      <p:pic>
        <p:nvPicPr>
          <p:cNvPr id="15364" name="Picture 4" descr="C:\Users\Windows 7\Desktop\Fortaleza-Ozama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082" y="1821180"/>
            <a:ext cx="1777659" cy="1151908"/>
          </a:xfrm>
          <a:prstGeom prst="rect">
            <a:avLst/>
          </a:prstGeom>
          <a:noFill/>
        </p:spPr>
      </p:pic>
      <p:pic>
        <p:nvPicPr>
          <p:cNvPr id="15365" name="Picture 5" descr="C:\Users\Windows 7\Desktop\chillida2.jpg"/>
          <p:cNvPicPr>
            <a:picLocks noChangeAspect="1" noChangeArrowheads="1"/>
          </p:cNvPicPr>
          <p:nvPr/>
        </p:nvPicPr>
        <p:blipFill>
          <a:blip r:embed="rId7" cstate="print"/>
          <a:srcRect l="12450" t="5079" r="12848" b="11670"/>
          <a:stretch>
            <a:fillRect/>
          </a:stretch>
        </p:blipFill>
        <p:spPr bwMode="auto">
          <a:xfrm>
            <a:off x="5217160" y="1823072"/>
            <a:ext cx="774700" cy="1153808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6019800" y="22483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>
                <a:latin typeface="Trebuchet MS" pitchFamily="34" charset="0"/>
              </a:rPr>
              <a:t>- La Fortaleza Ozama </a:t>
            </a:r>
          </a:p>
          <a:p>
            <a:r>
              <a:rPr lang="es-ES" sz="1050" dirty="0" smtClean="0">
                <a:latin typeface="Trebuchet MS" pitchFamily="34" charset="0"/>
              </a:rPr>
              <a:t>la más antigua de América</a:t>
            </a:r>
            <a:endParaRPr lang="en-US" sz="1050" dirty="0"/>
          </a:p>
        </p:txBody>
      </p:sp>
      <p:sp>
        <p:nvSpPr>
          <p:cNvPr id="12" name="11 Rectángulo"/>
          <p:cNvSpPr/>
          <p:nvPr/>
        </p:nvSpPr>
        <p:spPr>
          <a:xfrm>
            <a:off x="6019800" y="2632502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50" dirty="0" smtClean="0">
                <a:latin typeface="Trebuchet MS" pitchFamily="34" charset="0"/>
              </a:rPr>
              <a:t>- </a:t>
            </a:r>
            <a:r>
              <a:rPr lang="pt-BR" sz="1050" dirty="0" err="1" smtClean="0">
                <a:latin typeface="Trebuchet MS" pitchFamily="34" charset="0"/>
              </a:rPr>
              <a:t>Arquitectura</a:t>
            </a:r>
            <a:r>
              <a:rPr lang="pt-BR" sz="1050" dirty="0" smtClean="0">
                <a:latin typeface="Trebuchet MS" pitchFamily="34" charset="0"/>
              </a:rPr>
              <a:t> heterodoxa </a:t>
            </a:r>
          </a:p>
          <a:p>
            <a:r>
              <a:rPr lang="pt-BR" sz="1050" dirty="0" smtClean="0">
                <a:latin typeface="Trebuchet MS" pitchFamily="34" charset="0"/>
              </a:rPr>
              <a:t>Eduardo </a:t>
            </a:r>
            <a:r>
              <a:rPr lang="pt-BR" sz="1050" dirty="0" err="1" smtClean="0">
                <a:latin typeface="Trebuchet MS" pitchFamily="34" charset="0"/>
              </a:rPr>
              <a:t>Chillida</a:t>
            </a:r>
            <a:r>
              <a:rPr lang="pt-BR" sz="1050" dirty="0" smtClean="0">
                <a:latin typeface="Trebuchet MS" pitchFamily="34" charset="0"/>
              </a:rPr>
              <a:t> (1978)</a:t>
            </a:r>
            <a:endParaRPr lang="en-US" sz="105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uqui\doctorado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149" y="3610467"/>
            <a:ext cx="3814451" cy="2567986"/>
          </a:xfrm>
          <a:prstGeom prst="rect">
            <a:avLst/>
          </a:prstGeom>
          <a:noFill/>
        </p:spPr>
      </p:pic>
      <p:pic>
        <p:nvPicPr>
          <p:cNvPr id="6" name="Picture 2" descr="D:\cuqui\Casa patio\Untitled-1.jpg"/>
          <p:cNvPicPr>
            <a:picLocks noChangeAspect="1" noChangeArrowheads="1"/>
          </p:cNvPicPr>
          <p:nvPr/>
        </p:nvPicPr>
        <p:blipFill>
          <a:blip r:embed="rId3" cstate="print"/>
          <a:srcRect l="11694" r="24155"/>
          <a:stretch>
            <a:fillRect/>
          </a:stretch>
        </p:blipFill>
        <p:spPr bwMode="auto">
          <a:xfrm>
            <a:off x="5943104" y="1993520"/>
            <a:ext cx="1905496" cy="1468819"/>
          </a:xfrm>
          <a:prstGeom prst="rect">
            <a:avLst/>
          </a:prstGeom>
          <a:noFill/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DES.LÍMITE DEL VACÍO</a:t>
            </a:r>
            <a:br>
              <a:rPr lang="es-ES" sz="1200" dirty="0" smtClean="0">
                <a:latin typeface="Trebuchet MS" pitchFamily="34" charset="0"/>
              </a:rPr>
            </a:br>
            <a:endParaRPr lang="es-ES" sz="1200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15363" name="Picture 3" descr="D:\cuqui\doctorado\12495174_10153572397413423_377347030415750589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1600200"/>
            <a:ext cx="3429000" cy="4572000"/>
          </a:xfrm>
          <a:prstGeom prst="rect">
            <a:avLst/>
          </a:prstGeom>
          <a:noFill/>
        </p:spPr>
      </p:pic>
      <p:pic>
        <p:nvPicPr>
          <p:cNvPr id="8" name="Picture 2" descr="C:\Users\Windows 7\Desktop\Oteiza Jorge Caja vacía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429028" y="1571790"/>
            <a:ext cx="1438373" cy="1936508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5943600" y="1404119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>
                <a:latin typeface="Trebuchet MS" pitchFamily="34" charset="0"/>
              </a:rPr>
              <a:t/>
            </a:r>
            <a:br>
              <a:rPr lang="es-ES" sz="1050" dirty="0" smtClean="0">
                <a:latin typeface="Trebuchet MS" pitchFamily="34" charset="0"/>
              </a:rPr>
            </a:br>
            <a:r>
              <a:rPr lang="es-ES" sz="1050" dirty="0" smtClean="0">
                <a:latin typeface="Trebuchet MS" pitchFamily="34" charset="0"/>
              </a:rPr>
              <a:t>- Caja Vacía de </a:t>
            </a:r>
          </a:p>
          <a:p>
            <a:r>
              <a:rPr lang="es-ES" sz="1050" dirty="0" smtClean="0">
                <a:latin typeface="Trebuchet MS" pitchFamily="34" charset="0"/>
              </a:rPr>
              <a:t>Jorge </a:t>
            </a:r>
            <a:r>
              <a:rPr lang="es-ES" sz="1050" dirty="0" err="1" smtClean="0">
                <a:latin typeface="Trebuchet MS" pitchFamily="34" charset="0"/>
              </a:rPr>
              <a:t>Oteiza</a:t>
            </a:r>
            <a:r>
              <a:rPr lang="es-ES" sz="1050" dirty="0" smtClean="0">
                <a:latin typeface="Trebuchet MS" pitchFamily="34" charset="0"/>
              </a:rPr>
              <a:t> (1958)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ESPESOR DEL BORDE</a:t>
            </a:r>
            <a:br>
              <a:rPr lang="es-ES" sz="1200" dirty="0" smtClean="0">
                <a:latin typeface="Trebuchet MS" pitchFamily="34" charset="0"/>
              </a:rPr>
            </a:br>
            <a:r>
              <a:rPr lang="es-ES" sz="1200" dirty="0" smtClean="0">
                <a:latin typeface="Trebuchet MS" pitchFamily="34" charset="0"/>
              </a:rPr>
              <a:t/>
            </a:r>
            <a:br>
              <a:rPr lang="es-ES" sz="1200" dirty="0" smtClean="0">
                <a:latin typeface="Trebuchet MS" pitchFamily="34" charset="0"/>
              </a:rPr>
            </a:br>
            <a:endParaRPr lang="es-ES" sz="120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16389" name="Picture 5" descr="D:\cuqui\vivienda multifamiliar\DSC_4635.JPG"/>
          <p:cNvPicPr>
            <a:picLocks noChangeAspect="1" noChangeArrowheads="1"/>
          </p:cNvPicPr>
          <p:nvPr/>
        </p:nvPicPr>
        <p:blipFill>
          <a:blip r:embed="rId2" cstate="print"/>
          <a:srcRect b="41831"/>
          <a:stretch>
            <a:fillRect/>
          </a:stretch>
        </p:blipFill>
        <p:spPr bwMode="auto">
          <a:xfrm>
            <a:off x="5715001" y="1600200"/>
            <a:ext cx="1828800" cy="1600200"/>
          </a:xfrm>
          <a:prstGeom prst="rect">
            <a:avLst/>
          </a:prstGeom>
          <a:noFill/>
        </p:spPr>
      </p:pic>
      <p:pic>
        <p:nvPicPr>
          <p:cNvPr id="16390" name="Picture 6" descr="D:\cuqui\Roxy\despiece\03.jpg"/>
          <p:cNvPicPr>
            <a:picLocks noChangeAspect="1" noChangeArrowheads="1"/>
          </p:cNvPicPr>
          <p:nvPr/>
        </p:nvPicPr>
        <p:blipFill>
          <a:blip r:embed="rId3" cstate="print"/>
          <a:srcRect l="24175" r="24465"/>
          <a:stretch>
            <a:fillRect/>
          </a:stretch>
        </p:blipFill>
        <p:spPr bwMode="auto">
          <a:xfrm>
            <a:off x="680974" y="1214375"/>
            <a:ext cx="5110226" cy="5110226"/>
          </a:xfrm>
          <a:prstGeom prst="rect">
            <a:avLst/>
          </a:prstGeom>
          <a:noFill/>
        </p:spPr>
      </p:pic>
      <p:pic>
        <p:nvPicPr>
          <p:cNvPr id="8194" name="Picture 2" descr="D:\cuqui\casa en santiago\DSC_4706.JPG"/>
          <p:cNvPicPr>
            <a:picLocks noChangeAspect="1" noChangeArrowheads="1"/>
          </p:cNvPicPr>
          <p:nvPr/>
        </p:nvPicPr>
        <p:blipFill>
          <a:blip r:embed="rId4" cstate="print"/>
          <a:srcRect b="12679"/>
          <a:stretch>
            <a:fillRect/>
          </a:stretch>
        </p:blipFill>
        <p:spPr bwMode="auto">
          <a:xfrm>
            <a:off x="5715001" y="3276600"/>
            <a:ext cx="2514600" cy="2900502"/>
          </a:xfrm>
          <a:prstGeom prst="rect">
            <a:avLst/>
          </a:prstGeom>
          <a:noFill/>
        </p:spPr>
      </p:pic>
      <p:pic>
        <p:nvPicPr>
          <p:cNvPr id="8195" name="Picture 3" descr="C:\Users\Windows 7\Desktop\descarga (1)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7610544" y="2225040"/>
            <a:ext cx="621315" cy="97536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704681" y="6200481"/>
            <a:ext cx="35072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latin typeface="Trebuchet MS" pitchFamily="34" charset="0"/>
              </a:rPr>
              <a:t>Imagen de proceso. </a:t>
            </a:r>
            <a:r>
              <a:rPr lang="es-ES" sz="1200" dirty="0" smtClean="0">
                <a:latin typeface="Trebuchet MS" pitchFamily="34" charset="0"/>
              </a:rPr>
              <a:t>Fuente: Arq. Daniel Infante</a:t>
            </a:r>
            <a:endParaRPr lang="en-US" sz="12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cuqui\doctorado\05.jpg"/>
          <p:cNvPicPr>
            <a:picLocks noChangeAspect="1" noChangeArrowheads="1"/>
          </p:cNvPicPr>
          <p:nvPr/>
        </p:nvPicPr>
        <p:blipFill>
          <a:blip r:embed="rId2" cstate="print"/>
          <a:srcRect l="2484"/>
          <a:stretch>
            <a:fillRect/>
          </a:stretch>
        </p:blipFill>
        <p:spPr bwMode="auto">
          <a:xfrm>
            <a:off x="914400" y="2362200"/>
            <a:ext cx="2991134" cy="3820808"/>
          </a:xfrm>
          <a:prstGeom prst="rect">
            <a:avLst/>
          </a:prstGeom>
          <a:noFill/>
        </p:spPr>
      </p:pic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SECUENCIA Y CONTRASTE 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21508" name="Picture 4" descr="D:\cuqui\Casa patio\IMG_5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5334" y="3779522"/>
            <a:ext cx="4244267" cy="2383939"/>
          </a:xfrm>
          <a:prstGeom prst="rect">
            <a:avLst/>
          </a:prstGeom>
          <a:noFill/>
        </p:spPr>
      </p:pic>
      <p:pic>
        <p:nvPicPr>
          <p:cNvPr id="4098" name="Picture 2" descr="D:\cuqui\Casa patio\DSC_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5260" y="1638300"/>
            <a:ext cx="1376288" cy="2068056"/>
          </a:xfrm>
          <a:prstGeom prst="rect">
            <a:avLst/>
          </a:prstGeom>
          <a:noFill/>
        </p:spPr>
      </p:pic>
      <p:pic>
        <p:nvPicPr>
          <p:cNvPr id="4099" name="Picture 3" descr="C:\Users\Windows 7\Desktop\El_arquitecto_detras_de_la_camara._La_vision_espacial_del_cine_-_Portada_(138)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422272" y="2541017"/>
            <a:ext cx="814058" cy="1166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1447800" y="3124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  ORGANIZACIONES MATERIALES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uqui\Capilla\DSC_4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" y="1405806"/>
            <a:ext cx="2423160" cy="4898474"/>
          </a:xfrm>
          <a:prstGeom prst="rect">
            <a:avLst/>
          </a:prstGeom>
          <a:noFill/>
        </p:spPr>
      </p:pic>
      <p:pic>
        <p:nvPicPr>
          <p:cNvPr id="11267" name="Picture 3" descr="D:\cuqui\Capilla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98852"/>
            <a:ext cx="3676544" cy="1569468"/>
          </a:xfrm>
          <a:prstGeom prst="rect">
            <a:avLst/>
          </a:prstGeom>
          <a:noFill/>
        </p:spPr>
      </p:pic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</a:t>
            </a:r>
            <a:r>
              <a:rPr lang="es-ES" sz="1200" dirty="0" smtClean="0"/>
              <a:t>REPETICIÓN Y VARIACIÓN</a:t>
            </a: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s-ES" sz="120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3398008" y="4419601"/>
            <a:ext cx="4834880" cy="1752600"/>
            <a:chOff x="3810000" y="4569045"/>
            <a:chExt cx="4422608" cy="1603155"/>
          </a:xfrm>
        </p:grpSpPr>
        <p:pic>
          <p:nvPicPr>
            <p:cNvPr id="20484" name="Picture 4" descr="D:\cuqui\metropolitanos\14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7087" y="4581152"/>
              <a:ext cx="1157347" cy="1587500"/>
            </a:xfrm>
            <a:prstGeom prst="rect">
              <a:avLst/>
            </a:prstGeom>
            <a:noFill/>
          </p:spPr>
        </p:pic>
        <p:pic>
          <p:nvPicPr>
            <p:cNvPr id="20482" name="Picture 2" descr="D:\cuqui\doctorado\0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0" y="4569045"/>
              <a:ext cx="2133600" cy="1603155"/>
            </a:xfrm>
            <a:prstGeom prst="rect">
              <a:avLst/>
            </a:prstGeom>
            <a:noFill/>
          </p:spPr>
        </p:pic>
        <p:pic>
          <p:nvPicPr>
            <p:cNvPr id="20483" name="Picture 3" descr="D:\cuqui\metropolitanos\DSC_463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53767" y="4577667"/>
              <a:ext cx="978841" cy="1591057"/>
            </a:xfrm>
            <a:prstGeom prst="rect">
              <a:avLst/>
            </a:prstGeom>
            <a:noFill/>
          </p:spPr>
        </p:pic>
      </p:grpSp>
      <p:pic>
        <p:nvPicPr>
          <p:cNvPr id="16387" name="Picture 3" descr="D:\cuqui\doctorado\arte dominicano\hqdefault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l="10451" r="11215"/>
          <a:stretch>
            <a:fillRect/>
          </a:stretch>
        </p:blipFill>
        <p:spPr bwMode="auto">
          <a:xfrm>
            <a:off x="3396488" y="3297936"/>
            <a:ext cx="1090007" cy="1043623"/>
          </a:xfrm>
          <a:prstGeom prst="rect">
            <a:avLst/>
          </a:prstGeom>
          <a:noFill/>
        </p:spPr>
      </p:pic>
      <p:pic>
        <p:nvPicPr>
          <p:cNvPr id="16388" name="Picture 4" descr="C:\Users\Windows 7\Desktop\R-3438016-1330376104.jpe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0113" y="2152018"/>
            <a:ext cx="1080448" cy="1080449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3352800" y="1371600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>
                <a:latin typeface="Trebuchet MS" pitchFamily="34" charset="0"/>
              </a:rPr>
              <a:t/>
            </a:r>
            <a:br>
              <a:rPr lang="es-ES" sz="1050" dirty="0" smtClean="0">
                <a:latin typeface="Trebuchet MS" pitchFamily="34" charset="0"/>
              </a:rPr>
            </a:br>
            <a:r>
              <a:rPr lang="es-ES" sz="1050" dirty="0" smtClean="0">
                <a:latin typeface="Trebuchet MS" pitchFamily="34" charset="0"/>
              </a:rPr>
              <a:t>- El motivo en </a:t>
            </a:r>
            <a:br>
              <a:rPr lang="es-ES" sz="1050" dirty="0" smtClean="0">
                <a:latin typeface="Trebuchet MS" pitchFamily="34" charset="0"/>
              </a:rPr>
            </a:br>
            <a:r>
              <a:rPr lang="en-US" sz="1050" dirty="0" smtClean="0"/>
              <a:t>Hackensack de Monk </a:t>
            </a:r>
            <a:br>
              <a:rPr lang="en-US" sz="1050" dirty="0" smtClean="0"/>
            </a:br>
            <a:r>
              <a:rPr lang="en-US" sz="1050" dirty="0" smtClean="0"/>
              <a:t>y </a:t>
            </a:r>
            <a:r>
              <a:rPr lang="en-US" sz="1050" dirty="0" err="1" smtClean="0"/>
              <a:t>su</a:t>
            </a:r>
            <a:r>
              <a:rPr lang="en-US" sz="1050" dirty="0" smtClean="0"/>
              <a:t> </a:t>
            </a:r>
            <a:r>
              <a:rPr lang="en-US" sz="1050" dirty="0" err="1" smtClean="0"/>
              <a:t>transformación</a:t>
            </a:r>
            <a:r>
              <a:rPr lang="en-US" sz="1050" dirty="0" smtClean="0"/>
              <a:t>.</a:t>
            </a:r>
          </a:p>
          <a:p>
            <a:endParaRPr lang="en-US" sz="1050" dirty="0"/>
          </a:p>
        </p:txBody>
      </p:sp>
      <p:pic>
        <p:nvPicPr>
          <p:cNvPr id="9217" name="Picture 1" descr="D:\cuqui\Casa patio\12466159_10153572397688423_1999764093503497504_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124200"/>
            <a:ext cx="1625599" cy="1219200"/>
          </a:xfrm>
          <a:prstGeom prst="rect">
            <a:avLst/>
          </a:prstGeom>
          <a:noFill/>
        </p:spPr>
      </p:pic>
      <p:pic>
        <p:nvPicPr>
          <p:cNvPr id="9218" name="Picture 2" descr="D:\cuqui\Casa patio\11236432_10153577184468423_9029001097513545016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5860" y="3124201"/>
            <a:ext cx="9144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</a:t>
            </a:r>
            <a:r>
              <a:rPr lang="es-ES" sz="1200" dirty="0" smtClean="0"/>
              <a:t>CONCENTRACIÓN Y CORRIMIENTOS</a:t>
            </a:r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s-ES" sz="120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22530" name="Picture 2" descr="D:\cuqui\Universidad PUCMM\DSC_4717.JPG"/>
          <p:cNvPicPr>
            <a:picLocks noChangeAspect="1" noChangeArrowheads="1"/>
          </p:cNvPicPr>
          <p:nvPr/>
        </p:nvPicPr>
        <p:blipFill>
          <a:blip r:embed="rId2" cstate="print"/>
          <a:srcRect b="17271"/>
          <a:stretch>
            <a:fillRect/>
          </a:stretch>
        </p:blipFill>
        <p:spPr bwMode="auto">
          <a:xfrm>
            <a:off x="3657600" y="3638746"/>
            <a:ext cx="4572000" cy="2514600"/>
          </a:xfrm>
          <a:prstGeom prst="rect">
            <a:avLst/>
          </a:prstGeom>
          <a:noFill/>
        </p:spPr>
      </p:pic>
      <p:pic>
        <p:nvPicPr>
          <p:cNvPr id="22531" name="Picture 3" descr="D:\cuqui\Universidad PUCMM\DSC_4763.JPG"/>
          <p:cNvPicPr>
            <a:picLocks noChangeAspect="1" noChangeArrowheads="1"/>
          </p:cNvPicPr>
          <p:nvPr/>
        </p:nvPicPr>
        <p:blipFill>
          <a:blip r:embed="rId3" cstate="print"/>
          <a:srcRect b="12651"/>
          <a:stretch>
            <a:fillRect/>
          </a:stretch>
        </p:blipFill>
        <p:spPr bwMode="auto">
          <a:xfrm>
            <a:off x="914400" y="2667000"/>
            <a:ext cx="2654878" cy="3488703"/>
          </a:xfrm>
          <a:prstGeom prst="rect">
            <a:avLst/>
          </a:prstGeom>
          <a:noFill/>
        </p:spPr>
      </p:pic>
      <p:pic>
        <p:nvPicPr>
          <p:cNvPr id="22532" name="Picture 4" descr="D:\cuqui\casa en santiago\DSC_4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392483"/>
            <a:ext cx="1905000" cy="1171699"/>
          </a:xfrm>
          <a:prstGeom prst="rect">
            <a:avLst/>
          </a:prstGeom>
          <a:noFill/>
        </p:spPr>
      </p:pic>
      <p:pic>
        <p:nvPicPr>
          <p:cNvPr id="22533" name="Picture 5" descr="D:\cuqui\casa en santiago\DSC_4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2978" y="2381446"/>
            <a:ext cx="1778422" cy="1182783"/>
          </a:xfrm>
          <a:prstGeom prst="rect">
            <a:avLst/>
          </a:prstGeom>
          <a:noFill/>
        </p:spPr>
      </p:pic>
      <p:pic>
        <p:nvPicPr>
          <p:cNvPr id="22534" name="Picture 6" descr="C:\Users\Windows 7\Desktop\81O-f8VghNL._SL1500_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2590800" y="1615440"/>
            <a:ext cx="980440" cy="980440"/>
          </a:xfrm>
          <a:prstGeom prst="rect">
            <a:avLst/>
          </a:prstGeom>
          <a:noFill/>
        </p:spPr>
      </p:pic>
      <p:pic>
        <p:nvPicPr>
          <p:cNvPr id="22535" name="Picture 7" descr="D:\cuqui\doctorado\arte dominicano\Bibliografía\_DSC1243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 rot="16200000">
            <a:off x="1702179" y="1777478"/>
            <a:ext cx="980955" cy="651507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3581400" y="1371600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>
                <a:latin typeface="Trebuchet MS" pitchFamily="34" charset="0"/>
              </a:rPr>
              <a:t/>
            </a:r>
            <a:br>
              <a:rPr lang="es-ES" sz="1050" dirty="0" smtClean="0">
                <a:latin typeface="Trebuchet MS" pitchFamily="34" charset="0"/>
              </a:rPr>
            </a:br>
            <a:r>
              <a:rPr lang="es-ES" sz="1050" dirty="0" smtClean="0">
                <a:latin typeface="Trebuchet MS" pitchFamily="34" charset="0"/>
              </a:rPr>
              <a:t>- El </a:t>
            </a:r>
            <a:r>
              <a:rPr lang="es-AR" sz="1050" dirty="0" smtClean="0">
                <a:latin typeface="Trebuchet MS" pitchFamily="34" charset="0"/>
              </a:rPr>
              <a:t>jazz modal</a:t>
            </a:r>
          </a:p>
          <a:p>
            <a:r>
              <a:rPr lang="es-AR" sz="1050" dirty="0" smtClean="0">
                <a:latin typeface="Trebuchet MS" pitchFamily="34" charset="0"/>
              </a:rPr>
              <a:t>de Miles como </a:t>
            </a:r>
          </a:p>
          <a:p>
            <a:r>
              <a:rPr lang="es-AR" sz="1050" dirty="0" smtClean="0">
                <a:latin typeface="Trebuchet MS" pitchFamily="34" charset="0"/>
              </a:rPr>
              <a:t>fuga</a:t>
            </a:r>
            <a:r>
              <a:rPr lang="en-US" sz="1050" dirty="0" smtClean="0"/>
              <a:t>.</a:t>
            </a:r>
          </a:p>
          <a:p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LA HUELLA EN EL TERRITORIO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5" name="Picture 4" descr="D:\cuqui\metropolitanos\Untitl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332" y="1600200"/>
            <a:ext cx="1389923" cy="2076632"/>
          </a:xfrm>
          <a:prstGeom prst="rect">
            <a:avLst/>
          </a:prstGeom>
          <a:noFill/>
        </p:spPr>
      </p:pic>
      <p:pic>
        <p:nvPicPr>
          <p:cNvPr id="21507" name="Picture 3" descr="D:\cuqui\Bnv\75602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19573"/>
            <a:ext cx="3657600" cy="2743200"/>
          </a:xfrm>
          <a:prstGeom prst="rect">
            <a:avLst/>
          </a:prstGeom>
          <a:noFill/>
        </p:spPr>
      </p:pic>
      <p:pic>
        <p:nvPicPr>
          <p:cNvPr id="6" name="Picture 3" descr="D:\cuqui\metropolitanos\Untitled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32" y="3733800"/>
            <a:ext cx="3605268" cy="2438402"/>
          </a:xfrm>
          <a:prstGeom prst="rect">
            <a:avLst/>
          </a:prstGeom>
          <a:noFill/>
        </p:spPr>
      </p:pic>
      <p:pic>
        <p:nvPicPr>
          <p:cNvPr id="21508" name="Picture 4" descr="D:\cuqui\edificios\DSC_0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590773"/>
            <a:ext cx="1219200" cy="1773795"/>
          </a:xfrm>
          <a:prstGeom prst="rect">
            <a:avLst/>
          </a:prstGeom>
          <a:noFill/>
        </p:spPr>
      </p:pic>
      <p:pic>
        <p:nvPicPr>
          <p:cNvPr id="21509" name="Picture 5" descr="D:\cuqui\doctorado\arte dominicano\Bibliografía\_DSC12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4326" y="2137410"/>
            <a:ext cx="884825" cy="1224159"/>
          </a:xfrm>
          <a:prstGeom prst="rect">
            <a:avLst/>
          </a:prstGeom>
          <a:noFill/>
        </p:spPr>
      </p:pic>
      <p:pic>
        <p:nvPicPr>
          <p:cNvPr id="21510" name="Picture 6" descr="D:\cuqui\doctorado\arte dominicano\Bibliografía\_DSC12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3050" y="2137410"/>
            <a:ext cx="809740" cy="12192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6038654" y="1381027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dirty="0" smtClean="0">
                <a:latin typeface="Trebuchet MS" pitchFamily="34" charset="0"/>
              </a:rPr>
              <a:t/>
            </a:r>
            <a:br>
              <a:rPr lang="es-ES" sz="1050" dirty="0" smtClean="0">
                <a:latin typeface="Trebuchet MS" pitchFamily="34" charset="0"/>
              </a:rPr>
            </a:br>
            <a:r>
              <a:rPr lang="es-ES" sz="1050" dirty="0" smtClean="0">
                <a:latin typeface="Trebuchet MS" pitchFamily="34" charset="0"/>
              </a:rPr>
              <a:t>- </a:t>
            </a:r>
            <a:r>
              <a:rPr lang="es-AR" sz="1050" dirty="0" smtClean="0">
                <a:latin typeface="Trebuchet MS" pitchFamily="34" charset="0"/>
              </a:rPr>
              <a:t>El crecimiento</a:t>
            </a:r>
          </a:p>
          <a:p>
            <a:r>
              <a:rPr lang="es-AR" sz="1050" dirty="0" smtClean="0">
                <a:latin typeface="Trebuchet MS" pitchFamily="34" charset="0"/>
              </a:rPr>
              <a:t>de una ciudad definido</a:t>
            </a:r>
          </a:p>
          <a:p>
            <a:r>
              <a:rPr lang="es-AR" sz="1050" dirty="0" smtClean="0">
                <a:latin typeface="Trebuchet MS" pitchFamily="34" charset="0"/>
              </a:rPr>
              <a:t>por su arquitectura</a:t>
            </a:r>
            <a:r>
              <a:rPr lang="en-US" sz="1050" dirty="0" smtClean="0"/>
              <a:t>.</a:t>
            </a:r>
          </a:p>
          <a:p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362200" y="3124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latin typeface="Trebuchet MS" pitchFamily="34" charset="0"/>
              </a:rPr>
              <a:t>LECCIONES CUQUIANAS</a:t>
            </a:r>
          </a:p>
          <a:p>
            <a:pPr marL="342900" indent="-342900">
              <a:spcBef>
                <a:spcPct val="20000"/>
              </a:spcBef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</a:t>
            </a:r>
            <a:r>
              <a:rPr lang="es-ES" sz="1200" dirty="0" smtClean="0"/>
              <a:t>LA CONSTRUCCIÓN DEL RELATO </a:t>
            </a:r>
          </a:p>
          <a:p>
            <a:pPr marL="342900" indent="-342900">
              <a:spcBef>
                <a:spcPct val="20000"/>
              </a:spcBef>
            </a:pPr>
            <a:endParaRPr lang="es-ES" sz="1200" dirty="0" smtClean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s-ES" sz="120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6146" name="Picture 2" descr="D:\cuqui\retratos\DSC_0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4765040"/>
            <a:ext cx="2116237" cy="1407160"/>
          </a:xfrm>
          <a:prstGeom prst="rect">
            <a:avLst/>
          </a:prstGeom>
          <a:noFill/>
        </p:spPr>
      </p:pic>
      <p:pic>
        <p:nvPicPr>
          <p:cNvPr id="6147" name="Picture 3" descr="D:\cuqui\72762_10150319874820181_820543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329942"/>
            <a:ext cx="2117739" cy="1394459"/>
          </a:xfrm>
          <a:prstGeom prst="rect">
            <a:avLst/>
          </a:prstGeom>
          <a:noFill/>
        </p:spPr>
      </p:pic>
      <p:pic>
        <p:nvPicPr>
          <p:cNvPr id="6148" name="Picture 4" descr="D:\cuqui\Casa patio\12513870_10153572396533423_716451084000814665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300413"/>
            <a:ext cx="5105400" cy="2871788"/>
          </a:xfrm>
          <a:prstGeom prst="rect">
            <a:avLst/>
          </a:prstGeom>
          <a:noFill/>
        </p:spPr>
      </p:pic>
      <p:pic>
        <p:nvPicPr>
          <p:cNvPr id="6149" name="Picture 5" descr="D:\cuqui\Casa patio\12513982_10153572397473423_8255325121958055549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2" y="1598680"/>
            <a:ext cx="2895599" cy="1627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368700" y="1350457"/>
            <a:ext cx="1899677" cy="5278943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 smtClean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dirty="0">
                <a:solidFill>
                  <a:srgbClr val="505358"/>
                </a:solidFill>
                <a:latin typeface="Telefonica Light"/>
                <a:ea typeface="Telefonica Light" charset="0"/>
                <a:cs typeface="Telefonica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b="1" dirty="0">
                <a:solidFill>
                  <a:schemeClr val="accent1"/>
                </a:solidFill>
                <a:latin typeface="Trebuchet MS" pitchFamily="34" charset="0"/>
              </a:rPr>
              <a:t>5</a:t>
            </a:r>
            <a:r>
              <a:rPr lang="es-ES_tradnl" sz="2800" b="1" dirty="0" smtClean="0">
                <a:solidFill>
                  <a:schemeClr val="accent1"/>
                </a:solidFill>
                <a:latin typeface="Trebuchet MS" pitchFamily="34" charset="0"/>
              </a:rPr>
              <a:t>.  </a:t>
            </a:r>
            <a:endParaRPr lang="es-ES_tradnl" sz="2800" b="1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800" b="1" dirty="0" err="1" smtClean="0"/>
              <a:t>Leccio-nes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cuqui-anas</a:t>
            </a:r>
            <a:endParaRPr lang="en-US" sz="2800" dirty="0" smtClean="0"/>
          </a:p>
          <a:p>
            <a:endParaRPr lang="es-ES_tradnl" sz="1500" b="1" dirty="0" smtClean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1</a:t>
            </a:r>
            <a:r>
              <a:rPr lang="es-ES_tradnl" sz="1500" dirty="0" smtClean="0">
                <a:latin typeface="Trebuchet MS" pitchFamily="34" charset="0"/>
              </a:rPr>
              <a:t>.1</a:t>
            </a:r>
            <a:r>
              <a:rPr lang="es-ES_tradnl" sz="1500" b="1" dirty="0" smtClean="0">
                <a:latin typeface="Trebuchet MS" pitchFamily="34" charset="0"/>
              </a:rPr>
              <a:t> </a:t>
            </a:r>
            <a:r>
              <a:rPr lang="es-ES_tradnl" sz="1500" b="1" dirty="0">
                <a:latin typeface="Trebuchet MS" pitchFamily="34" charset="0"/>
              </a:rPr>
              <a:t>La construcción del relato </a:t>
            </a:r>
            <a:endParaRPr lang="es-ES" sz="1500" dirty="0">
              <a:latin typeface="Trebuchet MS" pitchFamily="34" charset="0"/>
            </a:endParaRPr>
          </a:p>
          <a:p>
            <a:r>
              <a:rPr lang="es-ES_tradnl" sz="1500" dirty="0">
                <a:latin typeface="Trebuchet MS" pitchFamily="34" charset="0"/>
              </a:rPr>
              <a:t>1</a:t>
            </a:r>
            <a:r>
              <a:rPr lang="es-ES_tradnl" sz="1500" dirty="0" smtClean="0">
                <a:latin typeface="Trebuchet MS" pitchFamily="34" charset="0"/>
              </a:rPr>
              <a:t>.2</a:t>
            </a:r>
            <a:r>
              <a:rPr lang="es-ES_tradnl" sz="1500" b="1" dirty="0">
                <a:latin typeface="Trebuchet MS" pitchFamily="34" charset="0"/>
              </a:rPr>
              <a:t> Manifiesto: Nuestro ver estratégico por </a:t>
            </a:r>
            <a:r>
              <a:rPr lang="es-ES_tradnl" sz="1500" b="1" dirty="0" err="1">
                <a:latin typeface="Trebuchet MS" pitchFamily="34" charset="0"/>
              </a:rPr>
              <a:t>Cuqui</a:t>
            </a:r>
            <a:r>
              <a:rPr lang="es-ES_tradnl" sz="1500" b="1" dirty="0">
                <a:latin typeface="Trebuchet MS" pitchFamily="34" charset="0"/>
              </a:rPr>
              <a:t> Batista </a:t>
            </a:r>
          </a:p>
          <a:p>
            <a:endParaRPr lang="es-ES" sz="1500" dirty="0">
              <a:latin typeface="Trebuchet MS" pitchFamily="34" charset="0"/>
            </a:endParaRPr>
          </a:p>
          <a:p>
            <a:endParaRPr lang="es-ES_tradnl" sz="1500" b="1" dirty="0" smtClean="0">
              <a:latin typeface="Trebuchet MS" pitchFamily="34" charset="0"/>
            </a:endParaRPr>
          </a:p>
          <a:p>
            <a:endParaRPr lang="es-ES_tradnl" sz="1500" b="1" dirty="0" smtClean="0">
              <a:latin typeface="Trebuchet MS" pitchFamily="34" charset="0"/>
            </a:endParaRPr>
          </a:p>
          <a:p>
            <a:endParaRPr lang="es-ES" sz="15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MANIFIESTO: </a:t>
            </a:r>
            <a:r>
              <a:rPr lang="es-ES" sz="1200" dirty="0" smtClean="0">
                <a:solidFill>
                  <a:srgbClr val="404040"/>
                </a:solidFill>
                <a:latin typeface="Trebuchet MS"/>
                <a:ea typeface="Times New Roman"/>
                <a:cs typeface="Tahoma"/>
              </a:rPr>
              <a:t>NUESTRO VER ESTRATÉGICO POR CUQUI BATISTA </a:t>
            </a:r>
            <a:endParaRPr lang="es-ES" sz="1200" dirty="0" smtClean="0"/>
          </a:p>
          <a:p>
            <a:pPr marL="342900" indent="-342900">
              <a:spcBef>
                <a:spcPct val="20000"/>
              </a:spcBef>
            </a:pPr>
            <a:endParaRPr lang="es-ES" sz="1200" dirty="0" smtClean="0"/>
          </a:p>
          <a:p>
            <a:pPr marL="342900" indent="-342900">
              <a:spcBef>
                <a:spcPct val="20000"/>
              </a:spcBef>
            </a:pPr>
            <a:endParaRPr lang="en-US" sz="1200" dirty="0"/>
          </a:p>
          <a:p>
            <a:pPr marL="342900" indent="-342900">
              <a:spcBef>
                <a:spcPct val="20000"/>
              </a:spcBef>
            </a:pPr>
            <a:endParaRPr lang="es-ES" sz="1200" dirty="0" smtClean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s-ES" sz="1200" dirty="0">
              <a:latin typeface="Trebuchet MS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9375" t="18228" r="8671" b="6329"/>
          <a:stretch>
            <a:fillRect/>
          </a:stretch>
        </p:blipFill>
        <p:spPr bwMode="auto">
          <a:xfrm>
            <a:off x="914400" y="2895600"/>
            <a:ext cx="6203652" cy="321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cuqui\doctorado\12484670_10153572397218423_392582794794287954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99009"/>
            <a:ext cx="1676400" cy="125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uqui\doctorado\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937689"/>
            <a:ext cx="7315200" cy="222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2326" y="5238279"/>
            <a:ext cx="4399352" cy="625812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ES" sz="3500" dirty="0">
                <a:solidFill>
                  <a:schemeClr val="bg1"/>
                </a:solidFill>
                <a:latin typeface="Trebuchet MS" pitchFamily="34" charset="0"/>
                <a:ea typeface="Telefonica Light" charset="0"/>
                <a:cs typeface="Telefonica ExtraLight"/>
              </a:rPr>
              <a:t>¡Gracias!</a:t>
            </a:r>
            <a:endParaRPr lang="es-ES_tradnl" sz="3500" dirty="0">
              <a:solidFill>
                <a:schemeClr val="bg1"/>
              </a:solidFill>
              <a:latin typeface="Trebuchet MS" pitchFamily="34" charset="0"/>
              <a:ea typeface="Telefonica Light" charset="0"/>
              <a:cs typeface="Telefonica ExtraLight"/>
            </a:endParaRPr>
          </a:p>
        </p:txBody>
      </p:sp>
      <p:pic>
        <p:nvPicPr>
          <p:cNvPr id="4" name="3 Imagen" descr="Logo DAR_main_PARA_FONDO-VERDE-D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1012" y="2702051"/>
            <a:ext cx="2061977" cy="1453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397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rebuchet MS" pitchFamily="34" charset="0"/>
              </a:rPr>
              <a:t>INSULAR EXPRESIVO</a:t>
            </a:r>
            <a:endParaRPr lang="en-US" dirty="0">
              <a:solidFill>
                <a:schemeClr val="tx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048000" y="1986677"/>
            <a:ext cx="5181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 smtClean="0">
                <a:latin typeface="Trebuchet MS" pitchFamily="34" charset="0"/>
              </a:rPr>
              <a:t>No hemos renunciado a escribir en español, y nuestro problema de la expresión original y propia comienza ahí. Cada idioma es una cristalización de modos de pensar y de sentir, y cuanto en él se escribe se baña en el color de su cristal. Nuestra expresión necesitará doble vigor para imponer su tonalidad sobre el rojo y el gualda.  </a:t>
            </a:r>
            <a:r>
              <a:rPr lang="es-ES" dirty="0" smtClean="0">
                <a:latin typeface="Trebuchet MS" pitchFamily="34" charset="0"/>
              </a:rPr>
              <a:t>(Pedro H. Ureña 1928:43). </a:t>
            </a:r>
            <a:endParaRPr lang="en-US" dirty="0" smtClean="0">
              <a:latin typeface="Trebuchet MS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D:\cuqui\doctorado\arte dominicano\47545_I_pedro_henriquez_ureñ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4257471"/>
            <a:ext cx="2133600" cy="1907380"/>
          </a:xfrm>
          <a:prstGeom prst="rect">
            <a:avLst/>
          </a:prstGeom>
          <a:noFill/>
        </p:spPr>
      </p:pic>
      <p:pic>
        <p:nvPicPr>
          <p:cNvPr id="8" name="Picture 4" descr="D:\cuqui\doctorado\arte dominicano\p1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57224"/>
            <a:ext cx="1844402" cy="2633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ntiag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76301"/>
            <a:ext cx="9143999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uqui\doctorado\Grafico\Mapa contexto.jpg"/>
          <p:cNvPicPr>
            <a:picLocks noChangeAspect="1" noChangeArrowheads="1"/>
          </p:cNvPicPr>
          <p:nvPr/>
        </p:nvPicPr>
        <p:blipFill>
          <a:blip r:embed="rId2" cstate="print"/>
          <a:srcRect r="4064"/>
          <a:stretch>
            <a:fillRect/>
          </a:stretch>
        </p:blipFill>
        <p:spPr bwMode="auto">
          <a:xfrm>
            <a:off x="149526" y="1569722"/>
            <a:ext cx="8994474" cy="362388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809919" y="4648200"/>
            <a:ext cx="35072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>
                <a:latin typeface="Trebuchet MS" pitchFamily="34" charset="0"/>
              </a:rPr>
              <a:t>Imagen de proceso. </a:t>
            </a:r>
            <a:r>
              <a:rPr lang="es-ES" sz="1200" dirty="0" smtClean="0">
                <a:latin typeface="Trebuchet MS" pitchFamily="34" charset="0"/>
              </a:rPr>
              <a:t>Fuente: Arq. Daniel Infante</a:t>
            </a:r>
            <a:endParaRPr lang="en-US" sz="12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uqui\huracan san zenon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914401" y="4562572"/>
            <a:ext cx="2657772" cy="1600200"/>
          </a:xfrm>
          <a:prstGeom prst="rect">
            <a:avLst/>
          </a:prstGeom>
          <a:noFill/>
        </p:spPr>
      </p:pic>
      <p:pic>
        <p:nvPicPr>
          <p:cNvPr id="1027" name="Picture 3" descr="D:\cuqui\Roxy\ciclon san zenon\30_de_marzo_san_zen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657601" y="2689509"/>
            <a:ext cx="4556760" cy="3473264"/>
          </a:xfrm>
          <a:prstGeom prst="rect">
            <a:avLst/>
          </a:prstGeom>
          <a:noFill/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HURACÁN, MOVIMIENTO MODERNO EN LA ISLA</a:t>
            </a:r>
            <a:endParaRPr lang="es-ES" sz="1200" dirty="0">
              <a:latin typeface="Trebuchet MS" pitchFamily="34" charset="0"/>
            </a:endParaRPr>
          </a:p>
        </p:txBody>
      </p:sp>
      <p:pic>
        <p:nvPicPr>
          <p:cNvPr id="12290" name="Picture 2" descr="C:\Users\Windows 7\Desktop\23002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7090" y="3284141"/>
            <a:ext cx="821516" cy="1211607"/>
          </a:xfrm>
          <a:prstGeom prst="rect">
            <a:avLst/>
          </a:prstGeom>
          <a:noFill/>
        </p:spPr>
      </p:pic>
      <p:pic>
        <p:nvPicPr>
          <p:cNvPr id="12291" name="Picture 3" descr="C:\Users\Windows 7\Desktop\Libro-dedicado-a-Domingo-Moreno-Jimenes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1810963" y="3280663"/>
            <a:ext cx="881908" cy="1215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uqui\copello\image_content_9059611_20171121164452.jpg"/>
          <p:cNvPicPr>
            <a:picLocks noChangeAspect="1" noChangeArrowheads="1"/>
          </p:cNvPicPr>
          <p:nvPr/>
        </p:nvPicPr>
        <p:blipFill>
          <a:blip r:embed="rId2" cstate="print"/>
          <a:srcRect l="3716" r="1689"/>
          <a:stretch>
            <a:fillRect/>
          </a:stretch>
        </p:blipFill>
        <p:spPr bwMode="auto">
          <a:xfrm>
            <a:off x="5562600" y="4410077"/>
            <a:ext cx="2667000" cy="1762125"/>
          </a:xfrm>
          <a:prstGeom prst="rect">
            <a:avLst/>
          </a:prstGeom>
          <a:noFill/>
        </p:spPr>
      </p:pic>
      <p:pic>
        <p:nvPicPr>
          <p:cNvPr id="4100" name="Picture 4" descr="D:\cuqui\copello\31784905_1988500521399963_766844677307288780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1"/>
            <a:ext cx="4572000" cy="4572001"/>
          </a:xfrm>
          <a:prstGeom prst="rect">
            <a:avLst/>
          </a:prstGeom>
          <a:noFill/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838200" y="457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ES" sz="1200" dirty="0" smtClean="0">
                <a:latin typeface="Trebuchet MS" pitchFamily="34" charset="0"/>
              </a:rPr>
              <a:t>- EL HURACÁN, MOVIMIENTO MODERNO EN LA ISLA</a:t>
            </a:r>
            <a:endParaRPr lang="es-ES" sz="1200" dirty="0">
              <a:latin typeface="Trebuchet MS" pitchFamily="34" charset="0"/>
            </a:endParaRPr>
          </a:p>
        </p:txBody>
      </p:sp>
      <p:pic>
        <p:nvPicPr>
          <p:cNvPr id="6" name="Picture 2" descr="D:\cuqui\Roxy\calle del conde\1930-1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2" y="1612892"/>
            <a:ext cx="1904999" cy="2725429"/>
          </a:xfrm>
          <a:prstGeom prst="rect">
            <a:avLst/>
          </a:prstGeom>
          <a:noFill/>
        </p:spPr>
      </p:pic>
      <p:grpSp>
        <p:nvGrpSpPr>
          <p:cNvPr id="11" name="10 Grupo"/>
          <p:cNvGrpSpPr/>
          <p:nvPr/>
        </p:nvGrpSpPr>
        <p:grpSpPr>
          <a:xfrm>
            <a:off x="7505995" y="3124200"/>
            <a:ext cx="735036" cy="1217200"/>
            <a:chOff x="7547610" y="3205734"/>
            <a:chExt cx="685800" cy="1135666"/>
          </a:xfrm>
        </p:grpSpPr>
        <p:pic>
          <p:nvPicPr>
            <p:cNvPr id="11267" name="Picture 3" descr="D:\cuqui\doctorado\arte dominicano\1+(0012+A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7610" y="3205734"/>
              <a:ext cx="685800" cy="676656"/>
            </a:xfrm>
            <a:prstGeom prst="rect">
              <a:avLst/>
            </a:prstGeom>
            <a:noFill/>
          </p:spPr>
        </p:pic>
        <p:pic>
          <p:nvPicPr>
            <p:cNvPr id="11269" name="Picture 5" descr="D:\cuqui\doctorado\arte dominicano\Bibliografía\_DSC122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59040" y="3912870"/>
              <a:ext cx="670560" cy="42853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380</Words>
  <Application>Microsoft Office PowerPoint</Application>
  <PresentationFormat>Presentación en pantalla (4:3)</PresentationFormat>
  <Paragraphs>94</Paragraphs>
  <Slides>32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7</dc:creator>
  <cp:lastModifiedBy>Windows 7</cp:lastModifiedBy>
  <cp:revision>13</cp:revision>
  <dcterms:created xsi:type="dcterms:W3CDTF">2018-06-30T19:28:35Z</dcterms:created>
  <dcterms:modified xsi:type="dcterms:W3CDTF">2018-07-02T10:21:54Z</dcterms:modified>
</cp:coreProperties>
</file>